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0" r:id="rId3"/>
    <p:sldId id="271" r:id="rId4"/>
    <p:sldId id="272" r:id="rId5"/>
    <p:sldId id="273" r:id="rId6"/>
    <p:sldId id="275" r:id="rId7"/>
    <p:sldId id="276" r:id="rId8"/>
    <p:sldId id="277" r:id="rId9"/>
    <p:sldId id="278" r:id="rId10"/>
    <p:sldId id="279" r:id="rId11"/>
    <p:sldId id="280" r:id="rId12"/>
    <p:sldId id="281" r:id="rId13"/>
    <p:sldId id="282" r:id="rId14"/>
    <p:sldId id="283" r:id="rId15"/>
    <p:sldId id="284"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1064;&#1082;&#1086;&#1083;&#1072;%202070%20&#1050;&#1086;&#1084;&#1084;&#1091;&#1085;&#1072;&#1088;&#1082;&#1072;\&#1055;&#1088;&#1086;&#1077;&#1082;&#1090;&#1099;\&#1055;&#1088;&#1086;&#1077;&#1082;&#1090;%20&#1076;&#1083;&#1103;%20&#1076;&#1086;&#1082;&#1083;&#1072;&#1076;&#1072;%20&#1085;&#1072;%20&#1082;&#1086;&#1085;&#1082;&#1091;&#1088;&#1089;&#1077;\&#1040;&#1085;&#1072;&#1083;&#1080;&#10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064;&#1082;&#1086;&#1083;&#1072;%202070%20&#1050;&#1086;&#1084;&#1084;&#1091;&#1085;&#1072;&#1088;&#1082;&#1072;\&#1055;&#1088;&#1086;&#1077;&#1082;&#1090;&#1099;\&#1055;&#1088;&#1086;&#1077;&#1082;&#1090;%20&#1076;&#1083;&#1103;%20&#1076;&#1086;&#1082;&#1083;&#1072;&#1076;&#1072;%20&#1085;&#1072;%20&#1082;&#1086;&#1085;&#1082;&#1091;&#1088;&#1089;&#1077;\&#1040;&#1085;&#1072;&#1083;&#1080;&#10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1064;&#1082;&#1086;&#1083;&#1072;%202070%20&#1050;&#1086;&#1084;&#1084;&#1091;&#1085;&#1072;&#1088;&#1082;&#1072;\&#1055;&#1088;&#1086;&#1077;&#1082;&#1090;&#1099;\&#1055;&#1088;&#1086;&#1077;&#1082;&#1090;%20&#1076;&#1083;&#1103;%20&#1076;&#1086;&#1082;&#1083;&#1072;&#1076;&#1072;%20&#1085;&#1072;%20&#1082;&#1086;&#1085;&#1082;&#1091;&#1088;&#1089;&#1077;\&#1040;&#1085;&#1072;&#1083;&#1080;&#10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1064;&#1082;&#1086;&#1083;&#1072;%202070%20&#1050;&#1086;&#1084;&#1084;&#1091;&#1085;&#1072;&#1088;&#1082;&#1072;\&#1055;&#1088;&#1086;&#1077;&#1082;&#1090;&#1099;\&#1055;&#1088;&#1086;&#1077;&#1082;&#1090;%20&#1076;&#1083;&#1103;%20&#1076;&#1086;&#1082;&#1083;&#1072;&#1076;&#1072;%20&#1085;&#1072;%20&#1082;&#1086;&#1085;&#1082;&#1091;&#1088;&#1089;&#1077;\&#1040;&#1085;&#1072;&#1083;&#1080;&#10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1064;&#1082;&#1086;&#1083;&#1072;%202070%20&#1050;&#1086;&#1084;&#1084;&#1091;&#1085;&#1072;&#1088;&#1082;&#1072;\&#1055;&#1088;&#1086;&#1077;&#1082;&#1090;&#1099;\&#1055;&#1088;&#1086;&#1077;&#1082;&#1090;%20&#1076;&#1083;&#1103;%20&#1076;&#1086;&#1082;&#1083;&#1072;&#1076;&#1072;%20&#1085;&#1072;%20&#1082;&#1086;&#1085;&#1082;&#1091;&#1088;&#1089;&#1077;\&#1040;&#1085;&#1072;&#1083;&#1080;&#107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1064;&#1082;&#1086;&#1083;&#1072;%202070%20&#1050;&#1086;&#1084;&#1084;&#1091;&#1085;&#1072;&#1088;&#1082;&#1072;\&#1055;&#1088;&#1086;&#1077;&#1082;&#1090;&#1099;\&#1055;&#1088;&#1086;&#1077;&#1082;&#1090;%20&#1076;&#1083;&#1103;%20&#1076;&#1086;&#1082;&#1083;&#1072;&#1076;&#1072;%20&#1085;&#1072;%20&#1082;&#1086;&#1085;&#1082;&#1091;&#1088;&#1089;&#1077;\&#1040;&#1085;&#1072;&#1083;&#1080;&#107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1064;&#1082;&#1086;&#1083;&#1072;%202070%20&#1050;&#1086;&#1084;&#1084;&#1091;&#1085;&#1072;&#1088;&#1082;&#1072;\&#1055;&#1088;&#1086;&#1077;&#1082;&#1090;&#1099;\&#1055;&#1088;&#1086;&#1077;&#1082;&#1090;%20&#1076;&#1083;&#1103;%20&#1076;&#1086;&#1082;&#1083;&#1072;&#1076;&#1072;%20&#1085;&#1072;%20&#1082;&#1086;&#1085;&#1082;&#1091;&#1088;&#1089;&#1077;\&#1040;&#1085;&#1072;&#1083;&#1080;&#10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Возраст!$B$17</c:f>
              <c:strCache>
                <c:ptCount val="1"/>
                <c:pt idx="0">
                  <c:v>М</c:v>
                </c:pt>
              </c:strCache>
            </c:strRef>
          </c:tx>
          <c:cat>
            <c:strRef>
              <c:f>Возраст!$A$18:$A$26</c:f>
              <c:strCache>
                <c:ptCount val="9"/>
                <c:pt idx="0">
                  <c:v>0-10</c:v>
                </c:pt>
                <c:pt idx="1">
                  <c:v>11-20</c:v>
                </c:pt>
                <c:pt idx="2">
                  <c:v>21-30</c:v>
                </c:pt>
                <c:pt idx="3">
                  <c:v>31-40</c:v>
                </c:pt>
                <c:pt idx="4">
                  <c:v>41-50</c:v>
                </c:pt>
                <c:pt idx="5">
                  <c:v>51-60</c:v>
                </c:pt>
                <c:pt idx="6">
                  <c:v>61-70</c:v>
                </c:pt>
                <c:pt idx="7">
                  <c:v>71-80</c:v>
                </c:pt>
                <c:pt idx="8">
                  <c:v>81-90</c:v>
                </c:pt>
              </c:strCache>
            </c:strRef>
          </c:cat>
          <c:val>
            <c:numRef>
              <c:f>Возраст!$B$18:$B$26</c:f>
              <c:numCache>
                <c:formatCode>General</c:formatCode>
                <c:ptCount val="9"/>
                <c:pt idx="0">
                  <c:v>6</c:v>
                </c:pt>
                <c:pt idx="1">
                  <c:v>1</c:v>
                </c:pt>
                <c:pt idx="2">
                  <c:v>9</c:v>
                </c:pt>
                <c:pt idx="3">
                  <c:v>19</c:v>
                </c:pt>
                <c:pt idx="4">
                  <c:v>8</c:v>
                </c:pt>
                <c:pt idx="5">
                  <c:v>0</c:v>
                </c:pt>
                <c:pt idx="6">
                  <c:v>2</c:v>
                </c:pt>
                <c:pt idx="7">
                  <c:v>0</c:v>
                </c:pt>
                <c:pt idx="8">
                  <c:v>1</c:v>
                </c:pt>
              </c:numCache>
            </c:numRef>
          </c:val>
        </c:ser>
        <c:ser>
          <c:idx val="1"/>
          <c:order val="1"/>
          <c:tx>
            <c:strRef>
              <c:f>Возраст!$C$17</c:f>
              <c:strCache>
                <c:ptCount val="1"/>
                <c:pt idx="0">
                  <c:v>Ж</c:v>
                </c:pt>
              </c:strCache>
            </c:strRef>
          </c:tx>
          <c:cat>
            <c:strRef>
              <c:f>Возраст!$A$18:$A$26</c:f>
              <c:strCache>
                <c:ptCount val="9"/>
                <c:pt idx="0">
                  <c:v>0-10</c:v>
                </c:pt>
                <c:pt idx="1">
                  <c:v>11-20</c:v>
                </c:pt>
                <c:pt idx="2">
                  <c:v>21-30</c:v>
                </c:pt>
                <c:pt idx="3">
                  <c:v>31-40</c:v>
                </c:pt>
                <c:pt idx="4">
                  <c:v>41-50</c:v>
                </c:pt>
                <c:pt idx="5">
                  <c:v>51-60</c:v>
                </c:pt>
                <c:pt idx="6">
                  <c:v>61-70</c:v>
                </c:pt>
                <c:pt idx="7">
                  <c:v>71-80</c:v>
                </c:pt>
                <c:pt idx="8">
                  <c:v>81-90</c:v>
                </c:pt>
              </c:strCache>
            </c:strRef>
          </c:cat>
          <c:val>
            <c:numRef>
              <c:f>Возраст!$C$18:$C$26</c:f>
              <c:numCache>
                <c:formatCode>General</c:formatCode>
                <c:ptCount val="9"/>
                <c:pt idx="0">
                  <c:v>8</c:v>
                </c:pt>
                <c:pt idx="1">
                  <c:v>2</c:v>
                </c:pt>
                <c:pt idx="2">
                  <c:v>11</c:v>
                </c:pt>
                <c:pt idx="3">
                  <c:v>19</c:v>
                </c:pt>
                <c:pt idx="4">
                  <c:v>7</c:v>
                </c:pt>
                <c:pt idx="5">
                  <c:v>7</c:v>
                </c:pt>
                <c:pt idx="6">
                  <c:v>4</c:v>
                </c:pt>
                <c:pt idx="7">
                  <c:v>0</c:v>
                </c:pt>
                <c:pt idx="8">
                  <c:v>0</c:v>
                </c:pt>
              </c:numCache>
            </c:numRef>
          </c:val>
        </c:ser>
        <c:axId val="51752320"/>
        <c:axId val="51758976"/>
      </c:barChart>
      <c:catAx>
        <c:axId val="51752320"/>
        <c:scaling>
          <c:orientation val="minMax"/>
        </c:scaling>
        <c:axPos val="b"/>
        <c:tickLblPos val="nextTo"/>
        <c:crossAx val="51758976"/>
        <c:crosses val="autoZero"/>
        <c:auto val="1"/>
        <c:lblAlgn val="ctr"/>
        <c:lblOffset val="100"/>
      </c:catAx>
      <c:valAx>
        <c:axId val="51758976"/>
        <c:scaling>
          <c:orientation val="minMax"/>
        </c:scaling>
        <c:axPos val="l"/>
        <c:majorGridlines/>
        <c:numFmt formatCode="General" sourceLinked="1"/>
        <c:tickLblPos val="nextTo"/>
        <c:crossAx val="51752320"/>
        <c:crosses val="autoZero"/>
        <c:crossBetween val="between"/>
      </c:valAx>
    </c:plotArea>
    <c:legend>
      <c:legendPos val="r"/>
      <c:layout>
        <c:manualLayout>
          <c:xMode val="edge"/>
          <c:yMode val="edge"/>
          <c:x val="0.87859861119021931"/>
          <c:y val="0.41953252493251542"/>
          <c:w val="0.10301071293072071"/>
          <c:h val="0.12939395225636668"/>
        </c:manualLayout>
      </c:layout>
      <c:txPr>
        <a:bodyPr/>
        <a:lstStyle/>
        <a:p>
          <a:pPr>
            <a:defRPr sz="1400"/>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4.8558485016819884E-2"/>
          <c:y val="5.1461647074771896E-2"/>
          <c:w val="0.82918509142758057"/>
          <c:h val="0.79778667029145267"/>
        </c:manualLayout>
      </c:layout>
      <c:barChart>
        <c:barDir val="col"/>
        <c:grouping val="stacked"/>
        <c:ser>
          <c:idx val="0"/>
          <c:order val="0"/>
          <c:tx>
            <c:strRef>
              <c:f>Слово!$A$2</c:f>
              <c:strCache>
                <c:ptCount val="1"/>
                <c:pt idx="0">
                  <c:v>0-10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Слово!$B$2:$F$2</c:f>
              <c:numCache>
                <c:formatCode>General</c:formatCode>
                <c:ptCount val="5"/>
                <c:pt idx="0">
                  <c:v>0</c:v>
                </c:pt>
                <c:pt idx="1">
                  <c:v>7</c:v>
                </c:pt>
                <c:pt idx="2">
                  <c:v>7</c:v>
                </c:pt>
                <c:pt idx="3">
                  <c:v>0</c:v>
                </c:pt>
                <c:pt idx="4">
                  <c:v>0</c:v>
                </c:pt>
              </c:numCache>
            </c:numRef>
          </c:val>
        </c:ser>
        <c:ser>
          <c:idx val="1"/>
          <c:order val="1"/>
          <c:tx>
            <c:strRef>
              <c:f>Слово!$A$3</c:f>
              <c:strCache>
                <c:ptCount val="1"/>
                <c:pt idx="0">
                  <c:v>11-20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Слово!$B$3:$F$3</c:f>
              <c:numCache>
                <c:formatCode>General</c:formatCode>
                <c:ptCount val="5"/>
                <c:pt idx="0">
                  <c:v>0</c:v>
                </c:pt>
                <c:pt idx="1">
                  <c:v>0</c:v>
                </c:pt>
                <c:pt idx="2">
                  <c:v>3</c:v>
                </c:pt>
                <c:pt idx="3">
                  <c:v>0</c:v>
                </c:pt>
                <c:pt idx="4">
                  <c:v>0</c:v>
                </c:pt>
              </c:numCache>
            </c:numRef>
          </c:val>
        </c:ser>
        <c:ser>
          <c:idx val="2"/>
          <c:order val="2"/>
          <c:tx>
            <c:strRef>
              <c:f>Слово!$A$4</c:f>
              <c:strCache>
                <c:ptCount val="1"/>
                <c:pt idx="0">
                  <c:v>21-30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Слово!$B$4:$F$4</c:f>
              <c:numCache>
                <c:formatCode>General</c:formatCode>
                <c:ptCount val="5"/>
                <c:pt idx="0">
                  <c:v>4</c:v>
                </c:pt>
                <c:pt idx="1">
                  <c:v>5</c:v>
                </c:pt>
                <c:pt idx="2">
                  <c:v>8</c:v>
                </c:pt>
                <c:pt idx="3">
                  <c:v>3</c:v>
                </c:pt>
                <c:pt idx="4">
                  <c:v>0</c:v>
                </c:pt>
              </c:numCache>
            </c:numRef>
          </c:val>
        </c:ser>
        <c:ser>
          <c:idx val="3"/>
          <c:order val="3"/>
          <c:tx>
            <c:strRef>
              <c:f>Слово!$A$5</c:f>
              <c:strCache>
                <c:ptCount val="1"/>
                <c:pt idx="0">
                  <c:v>31-40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Слово!$B$5:$F$5</c:f>
              <c:numCache>
                <c:formatCode>General</c:formatCode>
                <c:ptCount val="5"/>
                <c:pt idx="0">
                  <c:v>11</c:v>
                </c:pt>
                <c:pt idx="1">
                  <c:v>13</c:v>
                </c:pt>
                <c:pt idx="2">
                  <c:v>13</c:v>
                </c:pt>
                <c:pt idx="3">
                  <c:v>0</c:v>
                </c:pt>
                <c:pt idx="4">
                  <c:v>1</c:v>
                </c:pt>
              </c:numCache>
            </c:numRef>
          </c:val>
        </c:ser>
        <c:ser>
          <c:idx val="4"/>
          <c:order val="4"/>
          <c:tx>
            <c:strRef>
              <c:f>Слово!$A$6</c:f>
              <c:strCache>
                <c:ptCount val="1"/>
                <c:pt idx="0">
                  <c:v>41-50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Слово!$B$6:$F$6</c:f>
              <c:numCache>
                <c:formatCode>General</c:formatCode>
                <c:ptCount val="5"/>
                <c:pt idx="0">
                  <c:v>9</c:v>
                </c:pt>
                <c:pt idx="1">
                  <c:v>2</c:v>
                </c:pt>
                <c:pt idx="2">
                  <c:v>4</c:v>
                </c:pt>
                <c:pt idx="3">
                  <c:v>0</c:v>
                </c:pt>
                <c:pt idx="4">
                  <c:v>0</c:v>
                </c:pt>
              </c:numCache>
            </c:numRef>
          </c:val>
        </c:ser>
        <c:ser>
          <c:idx val="5"/>
          <c:order val="5"/>
          <c:tx>
            <c:strRef>
              <c:f>Слово!$A$7</c:f>
              <c:strCache>
                <c:ptCount val="1"/>
                <c:pt idx="0">
                  <c:v>51-60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Слово!$B$7:$F$7</c:f>
              <c:numCache>
                <c:formatCode>General</c:formatCode>
                <c:ptCount val="5"/>
                <c:pt idx="0">
                  <c:v>2</c:v>
                </c:pt>
                <c:pt idx="1">
                  <c:v>5</c:v>
                </c:pt>
                <c:pt idx="2">
                  <c:v>0</c:v>
                </c:pt>
                <c:pt idx="3">
                  <c:v>0</c:v>
                </c:pt>
                <c:pt idx="4">
                  <c:v>0</c:v>
                </c:pt>
              </c:numCache>
            </c:numRef>
          </c:val>
        </c:ser>
        <c:ser>
          <c:idx val="6"/>
          <c:order val="6"/>
          <c:tx>
            <c:strRef>
              <c:f>Слово!$A$8</c:f>
              <c:strCache>
                <c:ptCount val="1"/>
                <c:pt idx="0">
                  <c:v>61-70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Слово!$B$8:$F$8</c:f>
              <c:numCache>
                <c:formatCode>General</c:formatCode>
                <c:ptCount val="5"/>
                <c:pt idx="0">
                  <c:v>2</c:v>
                </c:pt>
                <c:pt idx="1">
                  <c:v>2</c:v>
                </c:pt>
                <c:pt idx="2">
                  <c:v>2</c:v>
                </c:pt>
                <c:pt idx="3">
                  <c:v>0</c:v>
                </c:pt>
                <c:pt idx="4">
                  <c:v>0</c:v>
                </c:pt>
              </c:numCache>
            </c:numRef>
          </c:val>
        </c:ser>
        <c:ser>
          <c:idx val="7"/>
          <c:order val="7"/>
          <c:tx>
            <c:strRef>
              <c:f>Слово!$A$9</c:f>
              <c:strCache>
                <c:ptCount val="1"/>
                <c:pt idx="0">
                  <c:v>71-80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Слово!$B$9:$F$9</c:f>
              <c:numCache>
                <c:formatCode>General</c:formatCode>
                <c:ptCount val="5"/>
                <c:pt idx="0">
                  <c:v>0</c:v>
                </c:pt>
                <c:pt idx="1">
                  <c:v>0</c:v>
                </c:pt>
                <c:pt idx="2">
                  <c:v>0</c:v>
                </c:pt>
                <c:pt idx="3">
                  <c:v>0</c:v>
                </c:pt>
                <c:pt idx="4">
                  <c:v>0</c:v>
                </c:pt>
              </c:numCache>
            </c:numRef>
          </c:val>
        </c:ser>
        <c:ser>
          <c:idx val="8"/>
          <c:order val="8"/>
          <c:tx>
            <c:strRef>
              <c:f>Слово!$A$10</c:f>
              <c:strCache>
                <c:ptCount val="1"/>
                <c:pt idx="0">
                  <c:v>81-90</c:v>
                </c:pt>
              </c:strCache>
            </c:strRef>
          </c:tx>
          <c:cat>
            <c:strRef>
              <c:f>Слово!$B$1:$F$1</c:f>
              <c:strCache>
                <c:ptCount val="5"/>
                <c:pt idx="0">
                  <c:v>Добрый день</c:v>
                </c:pt>
                <c:pt idx="1">
                  <c:v>Здравствуйте</c:v>
                </c:pt>
                <c:pt idx="2">
                  <c:v>Привет</c:v>
                </c:pt>
                <c:pt idx="3">
                  <c:v>Салям алейкум</c:v>
                </c:pt>
                <c:pt idx="4">
                  <c:v>Хеллоу</c:v>
                </c:pt>
              </c:strCache>
            </c:strRef>
          </c:cat>
          <c:val>
            <c:numRef>
              <c:f>Слово!$B$10:$F$10</c:f>
              <c:numCache>
                <c:formatCode>General</c:formatCode>
                <c:ptCount val="5"/>
                <c:pt idx="0">
                  <c:v>0</c:v>
                </c:pt>
                <c:pt idx="1">
                  <c:v>1</c:v>
                </c:pt>
                <c:pt idx="2">
                  <c:v>0</c:v>
                </c:pt>
                <c:pt idx="3">
                  <c:v>0</c:v>
                </c:pt>
                <c:pt idx="4">
                  <c:v>0</c:v>
                </c:pt>
              </c:numCache>
            </c:numRef>
          </c:val>
        </c:ser>
        <c:overlap val="100"/>
        <c:axId val="66388736"/>
        <c:axId val="66412928"/>
      </c:barChart>
      <c:catAx>
        <c:axId val="66388736"/>
        <c:scaling>
          <c:orientation val="minMax"/>
        </c:scaling>
        <c:axPos val="b"/>
        <c:tickLblPos val="nextTo"/>
        <c:txPr>
          <a:bodyPr/>
          <a:lstStyle/>
          <a:p>
            <a:pPr>
              <a:defRPr sz="1400"/>
            </a:pPr>
            <a:endParaRPr lang="ru-RU"/>
          </a:p>
        </c:txPr>
        <c:crossAx val="66412928"/>
        <c:crosses val="autoZero"/>
        <c:auto val="1"/>
        <c:lblAlgn val="ctr"/>
        <c:lblOffset val="100"/>
      </c:catAx>
      <c:valAx>
        <c:axId val="66412928"/>
        <c:scaling>
          <c:orientation val="minMax"/>
        </c:scaling>
        <c:axPos val="l"/>
        <c:majorGridlines/>
        <c:numFmt formatCode="General" sourceLinked="1"/>
        <c:tickLblPos val="nextTo"/>
        <c:crossAx val="66388736"/>
        <c:crosses val="autoZero"/>
        <c:crossBetween val="between"/>
      </c:valAx>
    </c:plotArea>
    <c:legend>
      <c:legendPos val="r"/>
      <c:layout>
        <c:manualLayout>
          <c:xMode val="edge"/>
          <c:yMode val="edge"/>
          <c:x val="0.90425411214140783"/>
          <c:y val="5.1888222502922125E-2"/>
          <c:w val="8.6389228200824855E-2"/>
          <c:h val="0.80733525550136798"/>
        </c:manualLayout>
      </c:layout>
      <c:txPr>
        <a:bodyPr/>
        <a:lstStyle/>
        <a:p>
          <a:pPr>
            <a:defRPr sz="1200"/>
          </a:pPr>
          <a:endParaRPr lang="ru-RU"/>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4.575478919665487E-2"/>
          <c:y val="6.0356731179673821E-2"/>
          <c:w val="0.72034894997463939"/>
          <c:h val="0.7628343382707472"/>
        </c:manualLayout>
      </c:layout>
      <c:barChart>
        <c:barDir val="bar"/>
        <c:grouping val="percentStacked"/>
        <c:ser>
          <c:idx val="0"/>
          <c:order val="0"/>
          <c:tx>
            <c:strRef>
              <c:f>Слово!$B$28</c:f>
              <c:strCache>
                <c:ptCount val="1"/>
                <c:pt idx="0">
                  <c:v>Добрый день</c:v>
                </c:pt>
              </c:strCache>
            </c:strRef>
          </c:tx>
          <c:dLbls>
            <c:showVal val="1"/>
          </c:dLbls>
          <c:cat>
            <c:strRef>
              <c:f>Слово!$A$29:$A$30</c:f>
              <c:strCache>
                <c:ptCount val="2"/>
                <c:pt idx="0">
                  <c:v>М</c:v>
                </c:pt>
                <c:pt idx="1">
                  <c:v>Ж</c:v>
                </c:pt>
              </c:strCache>
            </c:strRef>
          </c:cat>
          <c:val>
            <c:numRef>
              <c:f>Слово!$B$29:$B$30</c:f>
              <c:numCache>
                <c:formatCode>General</c:formatCode>
                <c:ptCount val="2"/>
                <c:pt idx="0">
                  <c:v>13</c:v>
                </c:pt>
                <c:pt idx="1">
                  <c:v>15</c:v>
                </c:pt>
              </c:numCache>
            </c:numRef>
          </c:val>
        </c:ser>
        <c:ser>
          <c:idx val="1"/>
          <c:order val="1"/>
          <c:tx>
            <c:strRef>
              <c:f>Слово!$C$28</c:f>
              <c:strCache>
                <c:ptCount val="1"/>
                <c:pt idx="0">
                  <c:v>Здравствуйте</c:v>
                </c:pt>
              </c:strCache>
            </c:strRef>
          </c:tx>
          <c:dLbls>
            <c:showVal val="1"/>
          </c:dLbls>
          <c:cat>
            <c:strRef>
              <c:f>Слово!$A$29:$A$30</c:f>
              <c:strCache>
                <c:ptCount val="2"/>
                <c:pt idx="0">
                  <c:v>М</c:v>
                </c:pt>
                <c:pt idx="1">
                  <c:v>Ж</c:v>
                </c:pt>
              </c:strCache>
            </c:strRef>
          </c:cat>
          <c:val>
            <c:numRef>
              <c:f>Слово!$C$29:$C$30</c:f>
              <c:numCache>
                <c:formatCode>General</c:formatCode>
                <c:ptCount val="2"/>
                <c:pt idx="0">
                  <c:v>13</c:v>
                </c:pt>
                <c:pt idx="1">
                  <c:v>22</c:v>
                </c:pt>
              </c:numCache>
            </c:numRef>
          </c:val>
        </c:ser>
        <c:ser>
          <c:idx val="2"/>
          <c:order val="2"/>
          <c:tx>
            <c:strRef>
              <c:f>Слово!$D$28</c:f>
              <c:strCache>
                <c:ptCount val="1"/>
                <c:pt idx="0">
                  <c:v>Привет</c:v>
                </c:pt>
              </c:strCache>
            </c:strRef>
          </c:tx>
          <c:dLbls>
            <c:showVal val="1"/>
          </c:dLbls>
          <c:cat>
            <c:strRef>
              <c:f>Слово!$A$29:$A$30</c:f>
              <c:strCache>
                <c:ptCount val="2"/>
                <c:pt idx="0">
                  <c:v>М</c:v>
                </c:pt>
                <c:pt idx="1">
                  <c:v>Ж</c:v>
                </c:pt>
              </c:strCache>
            </c:strRef>
          </c:cat>
          <c:val>
            <c:numRef>
              <c:f>Слово!$D$29:$D$30</c:f>
              <c:numCache>
                <c:formatCode>General</c:formatCode>
                <c:ptCount val="2"/>
                <c:pt idx="0">
                  <c:v>18</c:v>
                </c:pt>
                <c:pt idx="1">
                  <c:v>19</c:v>
                </c:pt>
              </c:numCache>
            </c:numRef>
          </c:val>
        </c:ser>
        <c:ser>
          <c:idx val="3"/>
          <c:order val="3"/>
          <c:tx>
            <c:strRef>
              <c:f>Слово!$E$28</c:f>
              <c:strCache>
                <c:ptCount val="1"/>
                <c:pt idx="0">
                  <c:v>Салям алейкум</c:v>
                </c:pt>
              </c:strCache>
            </c:strRef>
          </c:tx>
          <c:cat>
            <c:strRef>
              <c:f>Слово!$A$29:$A$30</c:f>
              <c:strCache>
                <c:ptCount val="2"/>
                <c:pt idx="0">
                  <c:v>М</c:v>
                </c:pt>
                <c:pt idx="1">
                  <c:v>Ж</c:v>
                </c:pt>
              </c:strCache>
            </c:strRef>
          </c:cat>
          <c:val>
            <c:numRef>
              <c:f>Слово!$E$29:$E$30</c:f>
              <c:numCache>
                <c:formatCode>General</c:formatCode>
                <c:ptCount val="2"/>
                <c:pt idx="0">
                  <c:v>1</c:v>
                </c:pt>
                <c:pt idx="1">
                  <c:v>2</c:v>
                </c:pt>
              </c:numCache>
            </c:numRef>
          </c:val>
        </c:ser>
        <c:ser>
          <c:idx val="4"/>
          <c:order val="4"/>
          <c:tx>
            <c:strRef>
              <c:f>Слово!$F$28</c:f>
              <c:strCache>
                <c:ptCount val="1"/>
                <c:pt idx="0">
                  <c:v>Хеллоу</c:v>
                </c:pt>
              </c:strCache>
            </c:strRef>
          </c:tx>
          <c:cat>
            <c:strRef>
              <c:f>Слово!$A$29:$A$30</c:f>
              <c:strCache>
                <c:ptCount val="2"/>
                <c:pt idx="0">
                  <c:v>М</c:v>
                </c:pt>
                <c:pt idx="1">
                  <c:v>Ж</c:v>
                </c:pt>
              </c:strCache>
            </c:strRef>
          </c:cat>
          <c:val>
            <c:numRef>
              <c:f>Слово!$F$29:$F$30</c:f>
              <c:numCache>
                <c:formatCode>General</c:formatCode>
                <c:ptCount val="2"/>
                <c:pt idx="0">
                  <c:v>1</c:v>
                </c:pt>
                <c:pt idx="1">
                  <c:v>0</c:v>
                </c:pt>
              </c:numCache>
            </c:numRef>
          </c:val>
        </c:ser>
        <c:overlap val="100"/>
        <c:axId val="76811264"/>
        <c:axId val="76838016"/>
      </c:barChart>
      <c:catAx>
        <c:axId val="76811264"/>
        <c:scaling>
          <c:orientation val="minMax"/>
        </c:scaling>
        <c:axPos val="l"/>
        <c:tickLblPos val="nextTo"/>
        <c:crossAx val="76838016"/>
        <c:crosses val="autoZero"/>
        <c:auto val="1"/>
        <c:lblAlgn val="ctr"/>
        <c:lblOffset val="100"/>
      </c:catAx>
      <c:valAx>
        <c:axId val="76838016"/>
        <c:scaling>
          <c:orientation val="minMax"/>
        </c:scaling>
        <c:axPos val="b"/>
        <c:majorGridlines/>
        <c:numFmt formatCode="0%" sourceLinked="1"/>
        <c:tickLblPos val="nextTo"/>
        <c:crossAx val="76811264"/>
        <c:crosses val="autoZero"/>
        <c:crossBetween val="between"/>
      </c:valAx>
    </c:plotArea>
    <c:legend>
      <c:legendPos val="r"/>
      <c:layout>
        <c:manualLayout>
          <c:xMode val="edge"/>
          <c:yMode val="edge"/>
          <c:x val="0.79138881595557309"/>
          <c:y val="0.26593599162177717"/>
          <c:w val="0.19900164169320642"/>
          <c:h val="0.46812758471112587"/>
        </c:manualLayout>
      </c:layout>
      <c:txPr>
        <a:bodyPr/>
        <a:lstStyle/>
        <a:p>
          <a:pPr>
            <a:defRPr sz="1400"/>
          </a:pPr>
          <a:endParaRPr lang="ru-RU"/>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4.7721269757909197E-2"/>
          <c:y val="5.1461628117720037E-2"/>
          <c:w val="0.81373950017907981"/>
          <c:h val="0.79778674478126776"/>
        </c:manualLayout>
      </c:layout>
      <c:barChart>
        <c:barDir val="col"/>
        <c:grouping val="stacked"/>
        <c:ser>
          <c:idx val="0"/>
          <c:order val="0"/>
          <c:tx>
            <c:strRef>
              <c:f>Жест!$A$2</c:f>
              <c:strCache>
                <c:ptCount val="1"/>
                <c:pt idx="0">
                  <c:v>0-10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Жест!$B$2:$H$2</c:f>
              <c:numCache>
                <c:formatCode>General</c:formatCode>
                <c:ptCount val="7"/>
                <c:pt idx="0">
                  <c:v>2</c:v>
                </c:pt>
                <c:pt idx="1">
                  <c:v>6</c:v>
                </c:pt>
                <c:pt idx="2">
                  <c:v>2</c:v>
                </c:pt>
                <c:pt idx="3">
                  <c:v>0</c:v>
                </c:pt>
                <c:pt idx="4">
                  <c:v>0</c:v>
                </c:pt>
                <c:pt idx="5">
                  <c:v>2</c:v>
                </c:pt>
                <c:pt idx="6">
                  <c:v>2</c:v>
                </c:pt>
              </c:numCache>
            </c:numRef>
          </c:val>
        </c:ser>
        <c:ser>
          <c:idx val="1"/>
          <c:order val="1"/>
          <c:tx>
            <c:strRef>
              <c:f>Жест!$A$3</c:f>
              <c:strCache>
                <c:ptCount val="1"/>
                <c:pt idx="0">
                  <c:v>11-20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Жест!$B$3:$H$3</c:f>
              <c:numCache>
                <c:formatCode>General</c:formatCode>
                <c:ptCount val="7"/>
                <c:pt idx="0">
                  <c:v>0</c:v>
                </c:pt>
                <c:pt idx="1">
                  <c:v>1</c:v>
                </c:pt>
                <c:pt idx="2">
                  <c:v>2</c:v>
                </c:pt>
                <c:pt idx="3">
                  <c:v>0</c:v>
                </c:pt>
                <c:pt idx="4">
                  <c:v>0</c:v>
                </c:pt>
                <c:pt idx="5">
                  <c:v>0</c:v>
                </c:pt>
                <c:pt idx="6">
                  <c:v>0</c:v>
                </c:pt>
              </c:numCache>
            </c:numRef>
          </c:val>
        </c:ser>
        <c:ser>
          <c:idx val="2"/>
          <c:order val="2"/>
          <c:tx>
            <c:strRef>
              <c:f>Жест!$A$4</c:f>
              <c:strCache>
                <c:ptCount val="1"/>
                <c:pt idx="0">
                  <c:v>21-30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Жест!$B$4:$H$4</c:f>
              <c:numCache>
                <c:formatCode>General</c:formatCode>
                <c:ptCount val="7"/>
                <c:pt idx="0">
                  <c:v>2</c:v>
                </c:pt>
                <c:pt idx="1">
                  <c:v>10</c:v>
                </c:pt>
                <c:pt idx="2">
                  <c:v>0</c:v>
                </c:pt>
                <c:pt idx="3">
                  <c:v>1</c:v>
                </c:pt>
                <c:pt idx="4">
                  <c:v>1</c:v>
                </c:pt>
                <c:pt idx="5">
                  <c:v>5</c:v>
                </c:pt>
                <c:pt idx="6">
                  <c:v>1</c:v>
                </c:pt>
              </c:numCache>
            </c:numRef>
          </c:val>
        </c:ser>
        <c:ser>
          <c:idx val="3"/>
          <c:order val="3"/>
          <c:tx>
            <c:strRef>
              <c:f>Жест!$A$5</c:f>
              <c:strCache>
                <c:ptCount val="1"/>
                <c:pt idx="0">
                  <c:v>31-40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Жест!$B$5:$H$5</c:f>
              <c:numCache>
                <c:formatCode>General</c:formatCode>
                <c:ptCount val="7"/>
                <c:pt idx="0">
                  <c:v>2</c:v>
                </c:pt>
                <c:pt idx="1">
                  <c:v>16</c:v>
                </c:pt>
                <c:pt idx="2">
                  <c:v>7</c:v>
                </c:pt>
                <c:pt idx="3">
                  <c:v>1</c:v>
                </c:pt>
                <c:pt idx="4">
                  <c:v>0</c:v>
                </c:pt>
                <c:pt idx="5">
                  <c:v>10</c:v>
                </c:pt>
                <c:pt idx="6">
                  <c:v>2</c:v>
                </c:pt>
              </c:numCache>
            </c:numRef>
          </c:val>
        </c:ser>
        <c:ser>
          <c:idx val="4"/>
          <c:order val="4"/>
          <c:tx>
            <c:strRef>
              <c:f>Жест!$A$6</c:f>
              <c:strCache>
                <c:ptCount val="1"/>
                <c:pt idx="0">
                  <c:v>41-50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Жест!$B$6:$H$6</c:f>
              <c:numCache>
                <c:formatCode>General</c:formatCode>
                <c:ptCount val="7"/>
                <c:pt idx="0">
                  <c:v>2</c:v>
                </c:pt>
                <c:pt idx="1">
                  <c:v>4</c:v>
                </c:pt>
                <c:pt idx="2">
                  <c:v>2</c:v>
                </c:pt>
                <c:pt idx="3">
                  <c:v>0</c:v>
                </c:pt>
                <c:pt idx="4">
                  <c:v>0</c:v>
                </c:pt>
                <c:pt idx="5">
                  <c:v>5</c:v>
                </c:pt>
                <c:pt idx="6">
                  <c:v>2</c:v>
                </c:pt>
              </c:numCache>
            </c:numRef>
          </c:val>
        </c:ser>
        <c:ser>
          <c:idx val="5"/>
          <c:order val="5"/>
          <c:tx>
            <c:strRef>
              <c:f>Жест!$A$7</c:f>
              <c:strCache>
                <c:ptCount val="1"/>
                <c:pt idx="0">
                  <c:v>51-60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Жест!$B$7:$H$7</c:f>
              <c:numCache>
                <c:formatCode>General</c:formatCode>
                <c:ptCount val="7"/>
                <c:pt idx="0">
                  <c:v>3</c:v>
                </c:pt>
                <c:pt idx="1">
                  <c:v>1</c:v>
                </c:pt>
                <c:pt idx="2">
                  <c:v>1</c:v>
                </c:pt>
                <c:pt idx="3">
                  <c:v>0</c:v>
                </c:pt>
                <c:pt idx="4">
                  <c:v>0</c:v>
                </c:pt>
                <c:pt idx="5">
                  <c:v>2</c:v>
                </c:pt>
                <c:pt idx="6">
                  <c:v>0</c:v>
                </c:pt>
              </c:numCache>
            </c:numRef>
          </c:val>
        </c:ser>
        <c:ser>
          <c:idx val="6"/>
          <c:order val="6"/>
          <c:tx>
            <c:strRef>
              <c:f>Жест!$A$8</c:f>
              <c:strCache>
                <c:ptCount val="1"/>
                <c:pt idx="0">
                  <c:v>61-70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Жест!$B$8:$H$8</c:f>
              <c:numCache>
                <c:formatCode>General</c:formatCode>
                <c:ptCount val="7"/>
                <c:pt idx="0">
                  <c:v>3</c:v>
                </c:pt>
                <c:pt idx="1">
                  <c:v>0</c:v>
                </c:pt>
                <c:pt idx="2">
                  <c:v>0</c:v>
                </c:pt>
                <c:pt idx="3">
                  <c:v>1</c:v>
                </c:pt>
                <c:pt idx="4">
                  <c:v>0</c:v>
                </c:pt>
                <c:pt idx="5">
                  <c:v>2</c:v>
                </c:pt>
                <c:pt idx="6">
                  <c:v>0</c:v>
                </c:pt>
              </c:numCache>
            </c:numRef>
          </c:val>
        </c:ser>
        <c:ser>
          <c:idx val="7"/>
          <c:order val="7"/>
          <c:tx>
            <c:strRef>
              <c:f>Жест!$A$9</c:f>
              <c:strCache>
                <c:ptCount val="1"/>
                <c:pt idx="0">
                  <c:v>71-80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Жест!$B$9:$H$9</c:f>
              <c:numCache>
                <c:formatCode>General</c:formatCode>
                <c:ptCount val="7"/>
                <c:pt idx="0">
                  <c:v>0</c:v>
                </c:pt>
                <c:pt idx="1">
                  <c:v>0</c:v>
                </c:pt>
                <c:pt idx="2">
                  <c:v>0</c:v>
                </c:pt>
                <c:pt idx="3">
                  <c:v>0</c:v>
                </c:pt>
                <c:pt idx="4">
                  <c:v>0</c:v>
                </c:pt>
                <c:pt idx="5">
                  <c:v>0</c:v>
                </c:pt>
                <c:pt idx="6">
                  <c:v>0</c:v>
                </c:pt>
              </c:numCache>
            </c:numRef>
          </c:val>
        </c:ser>
        <c:ser>
          <c:idx val="8"/>
          <c:order val="8"/>
          <c:tx>
            <c:strRef>
              <c:f>Жест!$A$10</c:f>
              <c:strCache>
                <c:ptCount val="1"/>
                <c:pt idx="0">
                  <c:v>81-90</c:v>
                </c:pt>
              </c:strCache>
            </c:strRef>
          </c:tx>
          <c:cat>
            <c:strRef>
              <c:f>Жест!$B$1:$H$1</c:f>
              <c:strCache>
                <c:ptCount val="7"/>
                <c:pt idx="0">
                  <c:v>не использую</c:v>
                </c:pt>
                <c:pt idx="1">
                  <c:v>Жест рукой</c:v>
                </c:pt>
                <c:pt idx="2">
                  <c:v>Кивок</c:v>
                </c:pt>
                <c:pt idx="3">
                  <c:v>Объятия</c:v>
                </c:pt>
                <c:pt idx="4">
                  <c:v>Поцелуй в щеку</c:v>
                </c:pt>
                <c:pt idx="5">
                  <c:v>Рукопожатие</c:v>
                </c:pt>
                <c:pt idx="6">
                  <c:v>Улыбка</c:v>
                </c:pt>
              </c:strCache>
            </c:strRef>
          </c:cat>
          <c:val>
            <c:numRef>
              <c:f>Жест!$B$10:$H$10</c:f>
              <c:numCache>
                <c:formatCode>General</c:formatCode>
                <c:ptCount val="7"/>
                <c:pt idx="0">
                  <c:v>0</c:v>
                </c:pt>
                <c:pt idx="1">
                  <c:v>0</c:v>
                </c:pt>
                <c:pt idx="2">
                  <c:v>0</c:v>
                </c:pt>
                <c:pt idx="3">
                  <c:v>0</c:v>
                </c:pt>
                <c:pt idx="4">
                  <c:v>0</c:v>
                </c:pt>
                <c:pt idx="5">
                  <c:v>1</c:v>
                </c:pt>
                <c:pt idx="6">
                  <c:v>0</c:v>
                </c:pt>
              </c:numCache>
            </c:numRef>
          </c:val>
        </c:ser>
        <c:overlap val="100"/>
        <c:axId val="65770240"/>
        <c:axId val="65772544"/>
      </c:barChart>
      <c:catAx>
        <c:axId val="65770240"/>
        <c:scaling>
          <c:orientation val="minMax"/>
        </c:scaling>
        <c:axPos val="b"/>
        <c:tickLblPos val="nextTo"/>
        <c:txPr>
          <a:bodyPr/>
          <a:lstStyle/>
          <a:p>
            <a:pPr>
              <a:defRPr sz="1050"/>
            </a:pPr>
            <a:endParaRPr lang="ru-RU"/>
          </a:p>
        </c:txPr>
        <c:crossAx val="65772544"/>
        <c:crosses val="autoZero"/>
        <c:auto val="1"/>
        <c:lblAlgn val="ctr"/>
        <c:lblOffset val="100"/>
      </c:catAx>
      <c:valAx>
        <c:axId val="65772544"/>
        <c:scaling>
          <c:orientation val="minMax"/>
        </c:scaling>
        <c:axPos val="l"/>
        <c:majorGridlines/>
        <c:numFmt formatCode="General" sourceLinked="1"/>
        <c:tickLblPos val="nextTo"/>
        <c:crossAx val="65770240"/>
        <c:crosses val="autoZero"/>
        <c:crossBetween val="between"/>
      </c:valAx>
    </c:plotArea>
    <c:legend>
      <c:legendPos val="r"/>
      <c:layout>
        <c:manualLayout>
          <c:xMode val="edge"/>
          <c:yMode val="edge"/>
          <c:x val="0.89670956537185365"/>
          <c:y val="5.1888203388731645E-2"/>
          <c:w val="7.5704420809556583E-2"/>
          <c:h val="0.80733495810132005"/>
        </c:manualLayout>
      </c:layout>
      <c:txPr>
        <a:bodyPr/>
        <a:lstStyle/>
        <a:p>
          <a:pPr>
            <a:defRPr sz="1100"/>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4.4944969918837972E-2"/>
          <c:y val="6.3081995757205217E-2"/>
          <c:w val="0.74313910917741155"/>
          <c:h val="0.75212568715123151"/>
        </c:manualLayout>
      </c:layout>
      <c:barChart>
        <c:barDir val="bar"/>
        <c:grouping val="percentStacked"/>
        <c:ser>
          <c:idx val="0"/>
          <c:order val="0"/>
          <c:tx>
            <c:strRef>
              <c:f>Жест!$B$43</c:f>
              <c:strCache>
                <c:ptCount val="1"/>
                <c:pt idx="0">
                  <c:v>не использую</c:v>
                </c:pt>
              </c:strCache>
            </c:strRef>
          </c:tx>
          <c:dLbls>
            <c:showVal val="1"/>
          </c:dLbls>
          <c:cat>
            <c:strRef>
              <c:f>Жест!$A$44:$A$45</c:f>
              <c:strCache>
                <c:ptCount val="2"/>
                <c:pt idx="0">
                  <c:v>М</c:v>
                </c:pt>
                <c:pt idx="1">
                  <c:v>Ж</c:v>
                </c:pt>
              </c:strCache>
            </c:strRef>
          </c:cat>
          <c:val>
            <c:numRef>
              <c:f>Жест!$B$44:$B$45</c:f>
              <c:numCache>
                <c:formatCode>General</c:formatCode>
                <c:ptCount val="2"/>
                <c:pt idx="0">
                  <c:v>2</c:v>
                </c:pt>
                <c:pt idx="1">
                  <c:v>12</c:v>
                </c:pt>
              </c:numCache>
            </c:numRef>
          </c:val>
        </c:ser>
        <c:ser>
          <c:idx val="1"/>
          <c:order val="1"/>
          <c:tx>
            <c:strRef>
              <c:f>Жест!$C$43</c:f>
              <c:strCache>
                <c:ptCount val="1"/>
                <c:pt idx="0">
                  <c:v>Жест рукой</c:v>
                </c:pt>
              </c:strCache>
            </c:strRef>
          </c:tx>
          <c:dLbls>
            <c:showVal val="1"/>
          </c:dLbls>
          <c:cat>
            <c:strRef>
              <c:f>Жест!$A$44:$A$45</c:f>
              <c:strCache>
                <c:ptCount val="2"/>
                <c:pt idx="0">
                  <c:v>М</c:v>
                </c:pt>
                <c:pt idx="1">
                  <c:v>Ж</c:v>
                </c:pt>
              </c:strCache>
            </c:strRef>
          </c:cat>
          <c:val>
            <c:numRef>
              <c:f>Жест!$C$44:$C$45</c:f>
              <c:numCache>
                <c:formatCode>General</c:formatCode>
                <c:ptCount val="2"/>
                <c:pt idx="0">
                  <c:v>14</c:v>
                </c:pt>
                <c:pt idx="1">
                  <c:v>24</c:v>
                </c:pt>
              </c:numCache>
            </c:numRef>
          </c:val>
        </c:ser>
        <c:ser>
          <c:idx val="2"/>
          <c:order val="2"/>
          <c:tx>
            <c:strRef>
              <c:f>Жест!$D$43</c:f>
              <c:strCache>
                <c:ptCount val="1"/>
                <c:pt idx="0">
                  <c:v>Кивок</c:v>
                </c:pt>
              </c:strCache>
            </c:strRef>
          </c:tx>
          <c:dLbls>
            <c:showVal val="1"/>
          </c:dLbls>
          <c:cat>
            <c:strRef>
              <c:f>Жест!$A$44:$A$45</c:f>
              <c:strCache>
                <c:ptCount val="2"/>
                <c:pt idx="0">
                  <c:v>М</c:v>
                </c:pt>
                <c:pt idx="1">
                  <c:v>Ж</c:v>
                </c:pt>
              </c:strCache>
            </c:strRef>
          </c:cat>
          <c:val>
            <c:numRef>
              <c:f>Жест!$D$44:$D$45</c:f>
              <c:numCache>
                <c:formatCode>General</c:formatCode>
                <c:ptCount val="2"/>
                <c:pt idx="0">
                  <c:v>4</c:v>
                </c:pt>
                <c:pt idx="1">
                  <c:v>10</c:v>
                </c:pt>
              </c:numCache>
            </c:numRef>
          </c:val>
        </c:ser>
        <c:ser>
          <c:idx val="3"/>
          <c:order val="3"/>
          <c:tx>
            <c:strRef>
              <c:f>Жест!$E$43</c:f>
              <c:strCache>
                <c:ptCount val="1"/>
                <c:pt idx="0">
                  <c:v>Объятия</c:v>
                </c:pt>
              </c:strCache>
            </c:strRef>
          </c:tx>
          <c:cat>
            <c:strRef>
              <c:f>Жест!$A$44:$A$45</c:f>
              <c:strCache>
                <c:ptCount val="2"/>
                <c:pt idx="0">
                  <c:v>М</c:v>
                </c:pt>
                <c:pt idx="1">
                  <c:v>Ж</c:v>
                </c:pt>
              </c:strCache>
            </c:strRef>
          </c:cat>
          <c:val>
            <c:numRef>
              <c:f>Жест!$E$44:$E$45</c:f>
              <c:numCache>
                <c:formatCode>General</c:formatCode>
                <c:ptCount val="2"/>
                <c:pt idx="0">
                  <c:v>1</c:v>
                </c:pt>
                <c:pt idx="1">
                  <c:v>2</c:v>
                </c:pt>
              </c:numCache>
            </c:numRef>
          </c:val>
        </c:ser>
        <c:ser>
          <c:idx val="4"/>
          <c:order val="4"/>
          <c:tx>
            <c:strRef>
              <c:f>Жест!$F$43</c:f>
              <c:strCache>
                <c:ptCount val="1"/>
                <c:pt idx="0">
                  <c:v>Поцелуй в щеку</c:v>
                </c:pt>
              </c:strCache>
            </c:strRef>
          </c:tx>
          <c:cat>
            <c:strRef>
              <c:f>Жест!$A$44:$A$45</c:f>
              <c:strCache>
                <c:ptCount val="2"/>
                <c:pt idx="0">
                  <c:v>М</c:v>
                </c:pt>
                <c:pt idx="1">
                  <c:v>Ж</c:v>
                </c:pt>
              </c:strCache>
            </c:strRef>
          </c:cat>
          <c:val>
            <c:numRef>
              <c:f>Жест!$F$44:$F$45</c:f>
              <c:numCache>
                <c:formatCode>General</c:formatCode>
                <c:ptCount val="2"/>
                <c:pt idx="0">
                  <c:v>0</c:v>
                </c:pt>
                <c:pt idx="1">
                  <c:v>1</c:v>
                </c:pt>
              </c:numCache>
            </c:numRef>
          </c:val>
        </c:ser>
        <c:ser>
          <c:idx val="5"/>
          <c:order val="5"/>
          <c:tx>
            <c:strRef>
              <c:f>Жест!$G$43</c:f>
              <c:strCache>
                <c:ptCount val="1"/>
                <c:pt idx="0">
                  <c:v>Рукопожатие</c:v>
                </c:pt>
              </c:strCache>
            </c:strRef>
          </c:tx>
          <c:dLbls>
            <c:showVal val="1"/>
          </c:dLbls>
          <c:cat>
            <c:strRef>
              <c:f>Жест!$A$44:$A$45</c:f>
              <c:strCache>
                <c:ptCount val="2"/>
                <c:pt idx="0">
                  <c:v>М</c:v>
                </c:pt>
                <c:pt idx="1">
                  <c:v>Ж</c:v>
                </c:pt>
              </c:strCache>
            </c:strRef>
          </c:cat>
          <c:val>
            <c:numRef>
              <c:f>Жест!$G$44:$G$45</c:f>
              <c:numCache>
                <c:formatCode>General</c:formatCode>
                <c:ptCount val="2"/>
                <c:pt idx="0">
                  <c:v>24</c:v>
                </c:pt>
                <c:pt idx="1">
                  <c:v>3</c:v>
                </c:pt>
              </c:numCache>
            </c:numRef>
          </c:val>
        </c:ser>
        <c:ser>
          <c:idx val="6"/>
          <c:order val="6"/>
          <c:tx>
            <c:strRef>
              <c:f>Жест!$H$43</c:f>
              <c:strCache>
                <c:ptCount val="1"/>
                <c:pt idx="0">
                  <c:v>Улыбка</c:v>
                </c:pt>
              </c:strCache>
            </c:strRef>
          </c:tx>
          <c:cat>
            <c:strRef>
              <c:f>Жест!$A$44:$A$45</c:f>
              <c:strCache>
                <c:ptCount val="2"/>
                <c:pt idx="0">
                  <c:v>М</c:v>
                </c:pt>
                <c:pt idx="1">
                  <c:v>Ж</c:v>
                </c:pt>
              </c:strCache>
            </c:strRef>
          </c:cat>
          <c:val>
            <c:numRef>
              <c:f>Жест!$H$44:$H$45</c:f>
              <c:numCache>
                <c:formatCode>General</c:formatCode>
                <c:ptCount val="2"/>
                <c:pt idx="0">
                  <c:v>1</c:v>
                </c:pt>
                <c:pt idx="1">
                  <c:v>6</c:v>
                </c:pt>
              </c:numCache>
            </c:numRef>
          </c:val>
        </c:ser>
        <c:overlap val="100"/>
        <c:axId val="92823936"/>
        <c:axId val="92825472"/>
      </c:barChart>
      <c:catAx>
        <c:axId val="92823936"/>
        <c:scaling>
          <c:orientation val="minMax"/>
        </c:scaling>
        <c:axPos val="l"/>
        <c:tickLblPos val="nextTo"/>
        <c:crossAx val="92825472"/>
        <c:crosses val="autoZero"/>
        <c:auto val="1"/>
        <c:lblAlgn val="ctr"/>
        <c:lblOffset val="100"/>
      </c:catAx>
      <c:valAx>
        <c:axId val="92825472"/>
        <c:scaling>
          <c:orientation val="minMax"/>
        </c:scaling>
        <c:axPos val="b"/>
        <c:majorGridlines/>
        <c:numFmt formatCode="0%" sourceLinked="1"/>
        <c:tickLblPos val="nextTo"/>
        <c:crossAx val="92823936"/>
        <c:crosses val="autoZero"/>
        <c:crossBetween val="between"/>
      </c:valAx>
    </c:plotArea>
    <c:legend>
      <c:legendPos val="r"/>
      <c:layout>
        <c:manualLayout>
          <c:xMode val="edge"/>
          <c:yMode val="edge"/>
          <c:x val="0.82236109435324434"/>
          <c:y val="6.5758803708878169E-2"/>
          <c:w val="0.15875998173550826"/>
          <c:h val="0.776726310836647"/>
        </c:manualLayout>
      </c:layout>
      <c:txPr>
        <a:bodyPr/>
        <a:lstStyle/>
        <a:p>
          <a:pPr>
            <a:defRPr sz="1100"/>
          </a:pPr>
          <a:endParaRPr lang="ru-RU"/>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8.9284881062366428E-2"/>
          <c:y val="0.10940094369081743"/>
          <c:w val="0.82266944272128006"/>
          <c:h val="0.79150096449563745"/>
        </c:manualLayout>
      </c:layout>
      <c:areaChart>
        <c:grouping val="stacked"/>
        <c:ser>
          <c:idx val="0"/>
          <c:order val="0"/>
          <c:tx>
            <c:strRef>
              <c:f>Знакомые!$B$1</c:f>
              <c:strCache>
                <c:ptCount val="1"/>
                <c:pt idx="0">
                  <c:v>Нет</c:v>
                </c:pt>
              </c:strCache>
            </c:strRef>
          </c:tx>
          <c:cat>
            <c:strRef>
              <c:f>Знакомые!$A$2:$A$10</c:f>
              <c:strCache>
                <c:ptCount val="9"/>
                <c:pt idx="0">
                  <c:v>0-10</c:v>
                </c:pt>
                <c:pt idx="1">
                  <c:v>11-20</c:v>
                </c:pt>
                <c:pt idx="2">
                  <c:v>21-30</c:v>
                </c:pt>
                <c:pt idx="3">
                  <c:v>31-40</c:v>
                </c:pt>
                <c:pt idx="4">
                  <c:v>41-50</c:v>
                </c:pt>
                <c:pt idx="5">
                  <c:v>51-60</c:v>
                </c:pt>
                <c:pt idx="6">
                  <c:v>61-70</c:v>
                </c:pt>
                <c:pt idx="7">
                  <c:v>71-80</c:v>
                </c:pt>
                <c:pt idx="8">
                  <c:v>81-90</c:v>
                </c:pt>
              </c:strCache>
            </c:strRef>
          </c:cat>
          <c:val>
            <c:numRef>
              <c:f>Знакомые!$B$2:$B$10</c:f>
              <c:numCache>
                <c:formatCode>General</c:formatCode>
                <c:ptCount val="9"/>
                <c:pt idx="0">
                  <c:v>1</c:v>
                </c:pt>
                <c:pt idx="1">
                  <c:v>1</c:v>
                </c:pt>
                <c:pt idx="2">
                  <c:v>3</c:v>
                </c:pt>
                <c:pt idx="3">
                  <c:v>0</c:v>
                </c:pt>
                <c:pt idx="4">
                  <c:v>0</c:v>
                </c:pt>
                <c:pt idx="5">
                  <c:v>0</c:v>
                </c:pt>
                <c:pt idx="6">
                  <c:v>0</c:v>
                </c:pt>
                <c:pt idx="7">
                  <c:v>0</c:v>
                </c:pt>
                <c:pt idx="8">
                  <c:v>0</c:v>
                </c:pt>
              </c:numCache>
            </c:numRef>
          </c:val>
          <c:smooth val="1"/>
        </c:ser>
        <c:ser>
          <c:idx val="1"/>
          <c:order val="1"/>
          <c:tx>
            <c:strRef>
              <c:f>Знакомые!$C$1</c:f>
              <c:strCache>
                <c:ptCount val="1"/>
                <c:pt idx="0">
                  <c:v>Знакомых</c:v>
                </c:pt>
              </c:strCache>
            </c:strRef>
          </c:tx>
          <c:cat>
            <c:strRef>
              <c:f>Знакомые!$A$2:$A$10</c:f>
              <c:strCache>
                <c:ptCount val="9"/>
                <c:pt idx="0">
                  <c:v>0-10</c:v>
                </c:pt>
                <c:pt idx="1">
                  <c:v>11-20</c:v>
                </c:pt>
                <c:pt idx="2">
                  <c:v>21-30</c:v>
                </c:pt>
                <c:pt idx="3">
                  <c:v>31-40</c:v>
                </c:pt>
                <c:pt idx="4">
                  <c:v>41-50</c:v>
                </c:pt>
                <c:pt idx="5">
                  <c:v>51-60</c:v>
                </c:pt>
                <c:pt idx="6">
                  <c:v>61-70</c:v>
                </c:pt>
                <c:pt idx="7">
                  <c:v>71-80</c:v>
                </c:pt>
                <c:pt idx="8">
                  <c:v>81-90</c:v>
                </c:pt>
              </c:strCache>
            </c:strRef>
          </c:cat>
          <c:val>
            <c:numRef>
              <c:f>Знакомые!$C$2:$C$10</c:f>
              <c:numCache>
                <c:formatCode>General</c:formatCode>
                <c:ptCount val="9"/>
                <c:pt idx="0">
                  <c:v>0</c:v>
                </c:pt>
                <c:pt idx="1">
                  <c:v>0</c:v>
                </c:pt>
                <c:pt idx="2">
                  <c:v>4</c:v>
                </c:pt>
                <c:pt idx="3">
                  <c:v>4</c:v>
                </c:pt>
                <c:pt idx="4">
                  <c:v>0</c:v>
                </c:pt>
                <c:pt idx="5">
                  <c:v>1</c:v>
                </c:pt>
                <c:pt idx="6">
                  <c:v>1</c:v>
                </c:pt>
                <c:pt idx="7">
                  <c:v>0</c:v>
                </c:pt>
                <c:pt idx="8">
                  <c:v>1</c:v>
                </c:pt>
              </c:numCache>
            </c:numRef>
          </c:val>
          <c:smooth val="1"/>
        </c:ser>
        <c:ser>
          <c:idx val="2"/>
          <c:order val="2"/>
          <c:tx>
            <c:strRef>
              <c:f>Знакомые!$D$1</c:f>
              <c:strCache>
                <c:ptCount val="1"/>
                <c:pt idx="0">
                  <c:v>Всегда</c:v>
                </c:pt>
              </c:strCache>
            </c:strRef>
          </c:tx>
          <c:cat>
            <c:strRef>
              <c:f>Знакомые!$A$2:$A$10</c:f>
              <c:strCache>
                <c:ptCount val="9"/>
                <c:pt idx="0">
                  <c:v>0-10</c:v>
                </c:pt>
                <c:pt idx="1">
                  <c:v>11-20</c:v>
                </c:pt>
                <c:pt idx="2">
                  <c:v>21-30</c:v>
                </c:pt>
                <c:pt idx="3">
                  <c:v>31-40</c:v>
                </c:pt>
                <c:pt idx="4">
                  <c:v>41-50</c:v>
                </c:pt>
                <c:pt idx="5">
                  <c:v>51-60</c:v>
                </c:pt>
                <c:pt idx="6">
                  <c:v>61-70</c:v>
                </c:pt>
                <c:pt idx="7">
                  <c:v>71-80</c:v>
                </c:pt>
                <c:pt idx="8">
                  <c:v>81-90</c:v>
                </c:pt>
              </c:strCache>
            </c:strRef>
          </c:cat>
          <c:val>
            <c:numRef>
              <c:f>Знакомые!$D$2:$D$10</c:f>
              <c:numCache>
                <c:formatCode>General</c:formatCode>
                <c:ptCount val="9"/>
                <c:pt idx="0">
                  <c:v>13</c:v>
                </c:pt>
                <c:pt idx="1">
                  <c:v>2</c:v>
                </c:pt>
                <c:pt idx="2">
                  <c:v>13</c:v>
                </c:pt>
                <c:pt idx="3">
                  <c:v>34</c:v>
                </c:pt>
                <c:pt idx="4">
                  <c:v>15</c:v>
                </c:pt>
                <c:pt idx="5">
                  <c:v>6</c:v>
                </c:pt>
                <c:pt idx="6">
                  <c:v>5</c:v>
                </c:pt>
                <c:pt idx="7">
                  <c:v>0</c:v>
                </c:pt>
                <c:pt idx="8">
                  <c:v>0</c:v>
                </c:pt>
              </c:numCache>
            </c:numRef>
          </c:val>
          <c:smooth val="1"/>
        </c:ser>
        <c:axId val="69585536"/>
        <c:axId val="76349824"/>
      </c:areaChart>
      <c:catAx>
        <c:axId val="69585536"/>
        <c:scaling>
          <c:orientation val="minMax"/>
        </c:scaling>
        <c:axPos val="b"/>
        <c:majorGridlines/>
        <c:tickLblPos val="nextTo"/>
        <c:crossAx val="76349824"/>
        <c:crosses val="autoZero"/>
        <c:auto val="1"/>
        <c:lblAlgn val="ctr"/>
        <c:lblOffset val="100"/>
      </c:catAx>
      <c:valAx>
        <c:axId val="76349824"/>
        <c:scaling>
          <c:orientation val="minMax"/>
        </c:scaling>
        <c:axPos val="l"/>
        <c:majorGridlines/>
        <c:numFmt formatCode="General" sourceLinked="1"/>
        <c:tickLblPos val="nextTo"/>
        <c:crossAx val="69585536"/>
        <c:crosses val="autoZero"/>
        <c:crossBetween val="midCat"/>
      </c:valAx>
    </c:plotArea>
    <c:legend>
      <c:legendPos val="r"/>
      <c:layout>
        <c:manualLayout>
          <c:xMode val="edge"/>
          <c:yMode val="edge"/>
          <c:x val="0.13802742950211275"/>
          <c:y val="1.7206728711810042E-2"/>
          <c:w val="0.66704216096106894"/>
          <c:h val="6.5764569076881857E-2"/>
        </c:manualLayout>
      </c:layout>
      <c:txPr>
        <a:bodyPr/>
        <a:lstStyle/>
        <a:p>
          <a:pPr rtl="0">
            <a:defRPr sz="1100"/>
          </a:pPr>
          <a:endParaRPr lang="ru-RU"/>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9.074864412979454E-2"/>
          <c:y val="0.13559227131171228"/>
          <c:w val="0.78799178836262462"/>
          <c:h val="0.76731346038594084"/>
        </c:manualLayout>
      </c:layout>
      <c:barChart>
        <c:barDir val="col"/>
        <c:grouping val="clustered"/>
        <c:ser>
          <c:idx val="0"/>
          <c:order val="0"/>
          <c:tx>
            <c:strRef>
              <c:f>Знакомые!$A$29</c:f>
              <c:strCache>
                <c:ptCount val="1"/>
                <c:pt idx="0">
                  <c:v>М</c:v>
                </c:pt>
              </c:strCache>
            </c:strRef>
          </c:tx>
          <c:dLbls>
            <c:showVal val="1"/>
          </c:dLbls>
          <c:cat>
            <c:strRef>
              <c:f>Знакомые!$B$28:$D$28</c:f>
              <c:strCache>
                <c:ptCount val="3"/>
                <c:pt idx="0">
                  <c:v>Нет</c:v>
                </c:pt>
                <c:pt idx="1">
                  <c:v>Знакомых</c:v>
                </c:pt>
                <c:pt idx="2">
                  <c:v>Всегда</c:v>
                </c:pt>
              </c:strCache>
            </c:strRef>
          </c:cat>
          <c:val>
            <c:numRef>
              <c:f>Знакомые!$B$29:$D$29</c:f>
              <c:numCache>
                <c:formatCode>General</c:formatCode>
                <c:ptCount val="3"/>
                <c:pt idx="0">
                  <c:v>1</c:v>
                </c:pt>
                <c:pt idx="1">
                  <c:v>6</c:v>
                </c:pt>
                <c:pt idx="2">
                  <c:v>39</c:v>
                </c:pt>
              </c:numCache>
            </c:numRef>
          </c:val>
        </c:ser>
        <c:ser>
          <c:idx val="1"/>
          <c:order val="1"/>
          <c:tx>
            <c:strRef>
              <c:f>Знакомые!$A$30</c:f>
              <c:strCache>
                <c:ptCount val="1"/>
                <c:pt idx="0">
                  <c:v>Ж</c:v>
                </c:pt>
              </c:strCache>
            </c:strRef>
          </c:tx>
          <c:dLbls>
            <c:showVal val="1"/>
          </c:dLbls>
          <c:cat>
            <c:strRef>
              <c:f>Знакомые!$B$28:$D$28</c:f>
              <c:strCache>
                <c:ptCount val="3"/>
                <c:pt idx="0">
                  <c:v>Нет</c:v>
                </c:pt>
                <c:pt idx="1">
                  <c:v>Знакомых</c:v>
                </c:pt>
                <c:pt idx="2">
                  <c:v>Всегда</c:v>
                </c:pt>
              </c:strCache>
            </c:strRef>
          </c:cat>
          <c:val>
            <c:numRef>
              <c:f>Знакомые!$B$30:$D$30</c:f>
              <c:numCache>
                <c:formatCode>General</c:formatCode>
                <c:ptCount val="3"/>
                <c:pt idx="0">
                  <c:v>4</c:v>
                </c:pt>
                <c:pt idx="1">
                  <c:v>5</c:v>
                </c:pt>
                <c:pt idx="2">
                  <c:v>49</c:v>
                </c:pt>
              </c:numCache>
            </c:numRef>
          </c:val>
        </c:ser>
        <c:axId val="66112128"/>
        <c:axId val="84290176"/>
      </c:barChart>
      <c:catAx>
        <c:axId val="66112128"/>
        <c:scaling>
          <c:orientation val="minMax"/>
        </c:scaling>
        <c:axPos val="b"/>
        <c:tickLblPos val="nextTo"/>
        <c:crossAx val="84290176"/>
        <c:crosses val="autoZero"/>
        <c:auto val="1"/>
        <c:lblAlgn val="ctr"/>
        <c:lblOffset val="100"/>
      </c:catAx>
      <c:valAx>
        <c:axId val="84290176"/>
        <c:scaling>
          <c:orientation val="minMax"/>
        </c:scaling>
        <c:axPos val="l"/>
        <c:majorGridlines/>
        <c:numFmt formatCode="General" sourceLinked="1"/>
        <c:tickLblPos val="nextTo"/>
        <c:crossAx val="66112128"/>
        <c:crosses val="autoZero"/>
        <c:crossBetween val="between"/>
      </c:valAx>
    </c:plotArea>
    <c:legend>
      <c:legendPos val="r"/>
      <c:layout>
        <c:manualLayout>
          <c:xMode val="edge"/>
          <c:yMode val="edge"/>
          <c:x val="0.34249646259808464"/>
          <c:y val="3.5782598730865818E-2"/>
          <c:w val="0.29320736220195981"/>
          <c:h val="6.66705893127192E-2"/>
        </c:manualLayout>
      </c:layout>
      <c:txPr>
        <a:bodyPr/>
        <a:lstStyle/>
        <a:p>
          <a:pPr>
            <a:defRPr sz="1100"/>
          </a:pPr>
          <a:endParaRPr lang="ru-RU"/>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383B2-038E-429C-A41D-1419AF688B16}" type="datetimeFigureOut">
              <a:rPr lang="ru-RU" smtClean="0"/>
              <a:t>24.01.2017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113D4-4F07-46CF-8B32-A025141ED14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1/24/2017</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1/24/2017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1/24/2017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1/24/2017</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1/24/2017</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1/24/2017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1/24/2017</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Приветствия в </a:t>
            </a:r>
            <a:br>
              <a:rPr lang="ru-RU" dirty="0" smtClean="0"/>
            </a:br>
            <a:r>
              <a:rPr lang="ru-RU" dirty="0" smtClean="0"/>
              <a:t>разных странах мира</a:t>
            </a:r>
            <a:endParaRPr lang="ru-RU" dirty="0"/>
          </a:p>
        </p:txBody>
      </p:sp>
      <p:sp>
        <p:nvSpPr>
          <p:cNvPr id="3" name="Subtitle 2"/>
          <p:cNvSpPr>
            <a:spLocks noGrp="1"/>
          </p:cNvSpPr>
          <p:nvPr>
            <p:ph type="subTitle" idx="1"/>
          </p:nvPr>
        </p:nvSpPr>
        <p:spPr/>
        <p:txBody>
          <a:bodyPr/>
          <a:lstStyle/>
          <a:p>
            <a:r>
              <a:rPr lang="ru-RU" dirty="0" smtClean="0"/>
              <a:t>Юлия Полякова, 4В класс, школа 2070</a:t>
            </a:r>
            <a:endParaRPr lang="ru-RU" dirty="0"/>
          </a:p>
        </p:txBody>
      </p:sp>
      <p:pic>
        <p:nvPicPr>
          <p:cNvPr id="4" name="Picture 3" descr="0071ea62fe79c38cb6a9e7b926e2acc8.jpg"/>
          <p:cNvPicPr>
            <a:picLocks noChangeAspect="1"/>
          </p:cNvPicPr>
          <p:nvPr/>
        </p:nvPicPr>
        <p:blipFill>
          <a:blip r:embed="rId2" cstate="print"/>
          <a:stretch>
            <a:fillRect/>
          </a:stretch>
        </p:blipFill>
        <p:spPr>
          <a:xfrm>
            <a:off x="2428859" y="272154"/>
            <a:ext cx="6143669" cy="4085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571472" y="1643050"/>
            <a:ext cx="3886200" cy="4929222"/>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ru-RU" sz="2100" dirty="0" smtClean="0"/>
              <a:t>В Тибете вместо традиционного рукопожатия прохожие показывают друг другу языки. Традиция берёт начало в 9 веке, когда правил царь Ландарма, гонитель буддизма. По легенде правитель имел чёрный язык. Тибетцы боялись, что Ландарма может переродиться. Чтобы доказать, что ты не перерождённый спустя много веков жестокий царь, полагается показать встречному язык.</a:t>
            </a:r>
            <a:endParaRPr lang="ru-RU" sz="2100" dirty="0"/>
          </a:p>
        </p:txBody>
      </p:sp>
      <p:sp>
        <p:nvSpPr>
          <p:cNvPr id="5" name="Text Placeholder 4"/>
          <p:cNvSpPr>
            <a:spLocks noGrp="1"/>
          </p:cNvSpPr>
          <p:nvPr>
            <p:ph type="body" sz="quarter" idx="1"/>
          </p:nvPr>
        </p:nvSpPr>
        <p:spPr>
          <a:xfrm>
            <a:off x="571472" y="357166"/>
            <a:ext cx="8286808" cy="640080"/>
          </a:xfrm>
        </p:spPr>
        <p:txBody>
          <a:bodyPr/>
          <a:lstStyle/>
          <a:p>
            <a:r>
              <a:rPr lang="ru-RU" dirty="0" smtClean="0"/>
              <a:t>ТИБЕТ</a:t>
            </a:r>
            <a:endParaRPr lang="ru-RU" dirty="0"/>
          </a:p>
        </p:txBody>
      </p:sp>
      <p:pic>
        <p:nvPicPr>
          <p:cNvPr id="7" name="Picture Placeholder 4" descr="30e8f09b5b56e82a9ef975d64c1b07a7.jpg"/>
          <p:cNvPicPr>
            <a:picLocks noChangeAspect="1"/>
          </p:cNvPicPr>
          <p:nvPr/>
        </p:nvPicPr>
        <p:blipFill>
          <a:blip r:embed="rId2" cstate="print"/>
          <a:srcRect l="9814" r="42056"/>
          <a:stretch>
            <a:fillRect/>
          </a:stretch>
        </p:blipFill>
        <p:spPr>
          <a:xfrm>
            <a:off x="4643438" y="1643050"/>
            <a:ext cx="4214842" cy="4929222"/>
          </a:xfrm>
          <a:prstGeom prst="rect">
            <a:avLst/>
          </a:prstGeom>
          <a:solidFill>
            <a:schemeClr val="accent2"/>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Практическое исследование</a:t>
            </a:r>
            <a:endParaRPr lang="ru-RU" dirty="0"/>
          </a:p>
        </p:txBody>
      </p:sp>
      <p:sp>
        <p:nvSpPr>
          <p:cNvPr id="3" name="Content Placeholder 2"/>
          <p:cNvSpPr>
            <a:spLocks noGrp="1"/>
          </p:cNvSpPr>
          <p:nvPr>
            <p:ph sz="quarter" idx="1"/>
          </p:nvPr>
        </p:nvSpPr>
        <p:spPr>
          <a:xfrm>
            <a:off x="612648" y="1600200"/>
            <a:ext cx="8153400" cy="614354"/>
          </a:xfrm>
        </p:spPr>
        <p:txBody>
          <a:bodyPr/>
          <a:lstStyle/>
          <a:p>
            <a:pPr marL="0" indent="0">
              <a:buNone/>
            </a:pPr>
            <a:r>
              <a:rPr lang="ru-RU" dirty="0" smtClean="0"/>
              <a:t>Опрошено 104 человека, 46 мужчин и 58 женщин.</a:t>
            </a:r>
            <a:endParaRPr lang="ru-RU" dirty="0"/>
          </a:p>
        </p:txBody>
      </p:sp>
      <p:pic>
        <p:nvPicPr>
          <p:cNvPr id="34818" name="Picture 2"/>
          <p:cNvPicPr>
            <a:picLocks noChangeAspect="1" noChangeArrowheads="1"/>
          </p:cNvPicPr>
          <p:nvPr/>
        </p:nvPicPr>
        <p:blipFill>
          <a:blip r:embed="rId2" cstate="print"/>
          <a:srcRect t="3396" r="9433" b="25282"/>
          <a:stretch>
            <a:fillRect/>
          </a:stretch>
        </p:blipFill>
        <p:spPr bwMode="auto">
          <a:xfrm>
            <a:off x="210880" y="2285992"/>
            <a:ext cx="4150208" cy="4357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Chart 5"/>
          <p:cNvGraphicFramePr/>
          <p:nvPr/>
        </p:nvGraphicFramePr>
        <p:xfrm>
          <a:off x="4572000" y="2214554"/>
          <a:ext cx="4143404" cy="44291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ru-RU" sz="3600" b="1" dirty="0" smtClean="0"/>
              <a:t>Вопрос 1:</a:t>
            </a:r>
            <a:r>
              <a:rPr lang="ru-RU" sz="3600" dirty="0" smtClean="0"/>
              <a:t> Какие </a:t>
            </a:r>
            <a:r>
              <a:rPr lang="ru-RU" sz="3600" dirty="0" smtClean="0"/>
              <a:t>слова вы используете при приветствии чаще всего</a:t>
            </a:r>
            <a:r>
              <a:rPr lang="ru-RU" sz="3600" dirty="0" smtClean="0"/>
              <a:t>?</a:t>
            </a:r>
            <a:endParaRPr lang="ru-RU" sz="3600" dirty="0"/>
          </a:p>
        </p:txBody>
      </p:sp>
      <p:graphicFrame>
        <p:nvGraphicFramePr>
          <p:cNvPr id="4" name="Chart 3"/>
          <p:cNvGraphicFramePr/>
          <p:nvPr/>
        </p:nvGraphicFramePr>
        <p:xfrm>
          <a:off x="642910" y="1643051"/>
          <a:ext cx="8143932" cy="2714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642910" y="4357694"/>
          <a:ext cx="8072494" cy="23145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3600" b="1" dirty="0" smtClean="0"/>
              <a:t>Вопрос </a:t>
            </a:r>
            <a:r>
              <a:rPr lang="ru-RU" sz="3600" b="1" dirty="0" smtClean="0"/>
              <a:t>2:</a:t>
            </a:r>
            <a:r>
              <a:rPr lang="ru-RU" sz="3600" dirty="0" smtClean="0"/>
              <a:t> </a:t>
            </a:r>
            <a:r>
              <a:rPr lang="ru-RU" sz="3600" dirty="0" smtClean="0"/>
              <a:t>Какие </a:t>
            </a:r>
            <a:r>
              <a:rPr lang="ru-RU" sz="3600" dirty="0" smtClean="0"/>
              <a:t>жесты </a:t>
            </a:r>
            <a:r>
              <a:rPr lang="ru-RU" sz="3600" dirty="0" smtClean="0"/>
              <a:t>вы используете при приветствии чаще всего?</a:t>
            </a:r>
            <a:endParaRPr lang="ru-RU" sz="3600" dirty="0"/>
          </a:p>
        </p:txBody>
      </p:sp>
      <p:graphicFrame>
        <p:nvGraphicFramePr>
          <p:cNvPr id="3" name="Chart 2"/>
          <p:cNvGraphicFramePr/>
          <p:nvPr/>
        </p:nvGraphicFramePr>
        <p:xfrm>
          <a:off x="642910" y="1643050"/>
          <a:ext cx="8215370" cy="2714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642910" y="4357694"/>
          <a:ext cx="8072494"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sz="4000" b="1" dirty="0" smtClean="0"/>
              <a:t>Вопрос </a:t>
            </a:r>
            <a:r>
              <a:rPr lang="ru-RU" sz="4000" b="1" dirty="0" smtClean="0"/>
              <a:t>3:</a:t>
            </a:r>
            <a:r>
              <a:rPr lang="ru-RU" sz="3600" dirty="0" smtClean="0"/>
              <a:t> </a:t>
            </a:r>
            <a:r>
              <a:rPr lang="ru-RU" sz="4000" dirty="0" smtClean="0"/>
              <a:t>Как часто Вы приветствуете своих соседей по подъезду?</a:t>
            </a:r>
            <a:endParaRPr lang="ru-RU" sz="4000" dirty="0"/>
          </a:p>
        </p:txBody>
      </p:sp>
      <p:graphicFrame>
        <p:nvGraphicFramePr>
          <p:cNvPr id="3" name="Chart 2"/>
          <p:cNvGraphicFramePr/>
          <p:nvPr/>
        </p:nvGraphicFramePr>
        <p:xfrm>
          <a:off x="642910" y="1785926"/>
          <a:ext cx="4000528" cy="4000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572000" y="1643050"/>
          <a:ext cx="4357718" cy="42148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Выводы</a:t>
            </a:r>
            <a:endParaRPr lang="ru-RU" dirty="0"/>
          </a:p>
        </p:txBody>
      </p:sp>
      <p:sp>
        <p:nvSpPr>
          <p:cNvPr id="3" name="Content Placeholder 2"/>
          <p:cNvSpPr>
            <a:spLocks noGrp="1"/>
          </p:cNvSpPr>
          <p:nvPr>
            <p:ph sz="quarter" idx="1"/>
          </p:nvPr>
        </p:nvSpPr>
        <p:spPr>
          <a:xfrm>
            <a:off x="214282" y="1600200"/>
            <a:ext cx="8786874" cy="5043510"/>
          </a:xfrm>
        </p:spPr>
        <p:txBody>
          <a:bodyPr>
            <a:normAutofit fontScale="77500" lnSpcReduction="20000"/>
          </a:bodyPr>
          <a:lstStyle/>
          <a:p>
            <a:pPr>
              <a:lnSpc>
                <a:spcPct val="110000"/>
              </a:lnSpc>
            </a:pPr>
            <a:r>
              <a:rPr lang="ru-RU" dirty="0" smtClean="0"/>
              <a:t>В</a:t>
            </a:r>
            <a:r>
              <a:rPr lang="ru-RU" dirty="0" smtClean="0"/>
              <a:t> </a:t>
            </a:r>
            <a:r>
              <a:rPr lang="ru-RU" dirty="0" smtClean="0"/>
              <a:t>ходе исследования особенностей этикета и культуры поведения в разных странах были рассмотрены различные формы речевого и неречевого приветствия, что важно </a:t>
            </a:r>
            <a:r>
              <a:rPr lang="ru-RU" b="1" dirty="0" smtClean="0"/>
              <a:t>как для повседневного общения, так и для приобретения навыков дружественного общения с представителями разных </a:t>
            </a:r>
            <a:r>
              <a:rPr lang="ru-RU" b="1" dirty="0" smtClean="0"/>
              <a:t>культур</a:t>
            </a:r>
            <a:r>
              <a:rPr lang="ru-RU" dirty="0" smtClean="0"/>
              <a:t>.</a:t>
            </a:r>
            <a:r>
              <a:rPr lang="ru-RU" dirty="0" smtClean="0"/>
              <a:t> </a:t>
            </a:r>
          </a:p>
          <a:p>
            <a:pPr>
              <a:lnSpc>
                <a:spcPct val="110000"/>
              </a:lnSpc>
            </a:pPr>
            <a:r>
              <a:rPr lang="ru-RU" dirty="0" smtClean="0"/>
              <a:t>С </a:t>
            </a:r>
            <a:r>
              <a:rPr lang="ru-RU" dirty="0" smtClean="0"/>
              <a:t>помощью опроса </a:t>
            </a:r>
            <a:r>
              <a:rPr lang="ru-RU" dirty="0" smtClean="0"/>
              <a:t>я </a:t>
            </a:r>
            <a:r>
              <a:rPr lang="ru-RU" b="1" dirty="0" smtClean="0"/>
              <a:t>выявила такие особенности использования приветствий и жестов</a:t>
            </a:r>
            <a:r>
              <a:rPr lang="ru-RU" dirty="0" smtClean="0"/>
              <a:t>: люди стараются использовать речевые приветствия и жесты без физического контакта (без рукопожатий с незнакомыми, поцелуев и объятий). Мужчины чаще используют слово «Привет», а женщины – «Здравствуйте», «Добрый день», дети и подростки – «Привет». Неожиданно много людей ответили, что всегда приветствуют соседей по подъезду. Люди проявили высокую активность в ходе опроса и лишь два человека из </a:t>
            </a:r>
            <a:r>
              <a:rPr lang="ru-RU" dirty="0" smtClean="0"/>
              <a:t>104 </a:t>
            </a:r>
            <a:r>
              <a:rPr lang="ru-RU" dirty="0" smtClean="0"/>
              <a:t>отказались принимать участие в нём.</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Проект может быть использован</a:t>
            </a:r>
            <a:endParaRPr lang="ru-RU" dirty="0"/>
          </a:p>
        </p:txBody>
      </p:sp>
      <p:sp>
        <p:nvSpPr>
          <p:cNvPr id="3" name="Content Placeholder 2"/>
          <p:cNvSpPr>
            <a:spLocks noGrp="1"/>
          </p:cNvSpPr>
          <p:nvPr>
            <p:ph sz="quarter" idx="1"/>
          </p:nvPr>
        </p:nvSpPr>
        <p:spPr>
          <a:xfrm>
            <a:off x="214282" y="1600200"/>
            <a:ext cx="8786874" cy="5043510"/>
          </a:xfrm>
        </p:spPr>
        <p:txBody>
          <a:bodyPr>
            <a:normAutofit fontScale="77500" lnSpcReduction="20000"/>
          </a:bodyPr>
          <a:lstStyle/>
          <a:p>
            <a:r>
              <a:rPr lang="ru-RU" dirty="0" smtClean="0"/>
              <a:t>Для написания статьи или создания пособия для школьников средних и старших классов о культуре общения и правилах приветствия</a:t>
            </a:r>
            <a:r>
              <a:rPr lang="ru-RU" dirty="0" smtClean="0"/>
              <a:t>.</a:t>
            </a:r>
          </a:p>
          <a:p>
            <a:r>
              <a:rPr lang="ru-RU" dirty="0" smtClean="0"/>
              <a:t>Для подготовки статьи для журнала</a:t>
            </a:r>
            <a:r>
              <a:rPr lang="ru-RU" dirty="0" smtClean="0"/>
              <a:t>.</a:t>
            </a:r>
          </a:p>
          <a:p>
            <a:r>
              <a:rPr lang="ru-RU" dirty="0" smtClean="0"/>
              <a:t>Для создания образовательного фильма с целью включения его в школьный курс по предмету ОРКСЭ</a:t>
            </a:r>
            <a:r>
              <a:rPr lang="ru-RU" dirty="0" smtClean="0"/>
              <a:t>.</a:t>
            </a:r>
          </a:p>
          <a:p>
            <a:r>
              <a:rPr lang="ru-RU" dirty="0" smtClean="0"/>
              <a:t>Данный проект может быть интересен для людей, которые собираются много путешествовать, посещать международные форумы и конференции. Они могут быть посвящены, например, торговле и строительству, медицине, культуре, экологическим вопросам, вопросам молодёжи и образования. Приветствия важны для людей, которые собираются стать переводчиками или дипломатами, принимать участие в различных международных выставках, концертах, фестивалях, или, например, участвовать в спортивных соревнованиях.</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Актуальность</a:t>
            </a:r>
            <a:endParaRPr lang="ru-RU" dirty="0"/>
          </a:p>
        </p:txBody>
      </p:sp>
      <p:sp>
        <p:nvSpPr>
          <p:cNvPr id="3" name="Content Placeholder 2"/>
          <p:cNvSpPr>
            <a:spLocks noGrp="1"/>
          </p:cNvSpPr>
          <p:nvPr>
            <p:ph sz="quarter" idx="1"/>
          </p:nvPr>
        </p:nvSpPr>
        <p:spPr>
          <a:xfrm>
            <a:off x="612648" y="1600200"/>
            <a:ext cx="8153400" cy="4686320"/>
          </a:xfrm>
        </p:spPr>
        <p:txBody>
          <a:bodyPr>
            <a:normAutofit fontScale="92500" lnSpcReduction="20000"/>
          </a:bodyPr>
          <a:lstStyle/>
          <a:p>
            <a:r>
              <a:rPr lang="ru-RU" dirty="0" smtClean="0"/>
              <a:t>В мире </a:t>
            </a:r>
            <a:r>
              <a:rPr lang="ru-RU" dirty="0" smtClean="0"/>
              <a:t>интернет-технологий и социальных сетей люди всё меньше используют </a:t>
            </a:r>
            <a:r>
              <a:rPr lang="ru-RU" dirty="0" smtClean="0"/>
              <a:t>приветствие </a:t>
            </a:r>
            <a:r>
              <a:rPr lang="ru-RU" dirty="0" smtClean="0"/>
              <a:t>при живом </a:t>
            </a:r>
            <a:r>
              <a:rPr lang="ru-RU" dirty="0" smtClean="0"/>
              <a:t>общении.</a:t>
            </a:r>
          </a:p>
          <a:p>
            <a:r>
              <a:rPr lang="ru-RU" dirty="0" smtClean="0"/>
              <a:t>В многонациональном мегаполисе очень важно знать нормы культурного поведения и правильно использовать приветствие при общении друг с другом, особенно </a:t>
            </a:r>
            <a:r>
              <a:rPr lang="ru-RU" dirty="0" smtClean="0"/>
              <a:t>с представителями других </a:t>
            </a:r>
            <a:r>
              <a:rPr lang="ru-RU" dirty="0" smtClean="0"/>
              <a:t>народов.</a:t>
            </a:r>
          </a:p>
          <a:p>
            <a:r>
              <a:rPr lang="ru-RU" dirty="0" smtClean="0"/>
              <a:t>Если все начнут небрежно относиться к приветствиям, а затем и к культурным традициям, то исчезнет однажды доверие, открытость, взаимопонимание и взаимопомощь между людьми.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Цель и задачи проекта</a:t>
            </a:r>
            <a:endParaRPr lang="ru-RU" dirty="0"/>
          </a:p>
        </p:txBody>
      </p:sp>
      <p:sp>
        <p:nvSpPr>
          <p:cNvPr id="3" name="Content Placeholder 2"/>
          <p:cNvSpPr>
            <a:spLocks noGrp="1"/>
          </p:cNvSpPr>
          <p:nvPr>
            <p:ph sz="quarter" idx="1"/>
          </p:nvPr>
        </p:nvSpPr>
        <p:spPr>
          <a:xfrm>
            <a:off x="214282" y="1600200"/>
            <a:ext cx="8715436" cy="4900634"/>
          </a:xfrm>
        </p:spPr>
        <p:txBody>
          <a:bodyPr>
            <a:noAutofit/>
          </a:bodyPr>
          <a:lstStyle/>
          <a:p>
            <a:r>
              <a:rPr lang="ru-RU" sz="2200" b="1" dirty="0" smtClean="0"/>
              <a:t>Цель:</a:t>
            </a:r>
            <a:r>
              <a:rPr lang="ru-RU" sz="2200" dirty="0" smtClean="0"/>
              <a:t> исследовать </a:t>
            </a:r>
            <a:r>
              <a:rPr lang="ru-RU" sz="2200" dirty="0" smtClean="0"/>
              <a:t>особенности этикета и культуры поведения в разных странах на примере приветствия</a:t>
            </a:r>
            <a:r>
              <a:rPr lang="ru-RU" sz="2200" dirty="0" smtClean="0"/>
              <a:t>.</a:t>
            </a:r>
          </a:p>
          <a:p>
            <a:pPr>
              <a:buNone/>
            </a:pPr>
            <a:endParaRPr lang="ru-RU" sz="200" dirty="0" smtClean="0"/>
          </a:p>
          <a:p>
            <a:r>
              <a:rPr lang="ru-RU" sz="2200" b="1" dirty="0" smtClean="0"/>
              <a:t>Задачи:</a:t>
            </a:r>
          </a:p>
          <a:p>
            <a:pPr marL="320400" lvl="0" indent="-320400">
              <a:buFont typeface="+mj-lt"/>
              <a:buAutoNum type="arabicPeriod"/>
            </a:pPr>
            <a:r>
              <a:rPr lang="ru-RU" sz="2200" dirty="0" smtClean="0"/>
              <a:t>Выяснить, что означают термины «этикет» и «культура поведения».</a:t>
            </a:r>
          </a:p>
          <a:p>
            <a:pPr marL="320400" lvl="0" indent="-320400">
              <a:buFont typeface="+mj-lt"/>
              <a:buAutoNum type="arabicPeriod"/>
            </a:pPr>
            <a:r>
              <a:rPr lang="ru-RU" sz="2200" dirty="0" smtClean="0"/>
              <a:t>Рассмотреть историю приветствия как нормы поведения: речевое приветствие, поцелуй, снятие шляпы, традиция отдавать честь, поклон, рукопожатие.</a:t>
            </a:r>
          </a:p>
          <a:p>
            <a:pPr marL="320400" lvl="0" indent="-320400">
              <a:buFont typeface="+mj-lt"/>
              <a:buAutoNum type="arabicPeriod"/>
            </a:pPr>
            <a:r>
              <a:rPr lang="ru-RU" sz="2200" dirty="0" smtClean="0"/>
              <a:t>Убедиться в многообразии форм приветствий в разных странах.</a:t>
            </a:r>
          </a:p>
          <a:p>
            <a:pPr marL="320400" indent="-320400">
              <a:buFont typeface="+mj-lt"/>
              <a:buAutoNum type="arabicPeriod"/>
            </a:pPr>
            <a:r>
              <a:rPr lang="ru-RU" sz="2200" dirty="0" smtClean="0"/>
              <a:t>Провести анкетирование среди жителей посёлка Коммунарка. С помощью опроса и полученных диаграмм ответить на вопросы: как люди приветствуют друг друга, являются ли в большинстве своём доброжелательными и готовы ли к общению? </a:t>
            </a:r>
            <a:endParaRPr lang="ru-RU"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Теоретическое исследование</a:t>
            </a:r>
            <a:endParaRPr lang="ru-RU" dirty="0"/>
          </a:p>
        </p:txBody>
      </p:sp>
      <p:sp>
        <p:nvSpPr>
          <p:cNvPr id="3" name="Content Placeholder 2"/>
          <p:cNvSpPr>
            <a:spLocks noGrp="1"/>
          </p:cNvSpPr>
          <p:nvPr>
            <p:ph sz="quarter" idx="2"/>
          </p:nvPr>
        </p:nvSpPr>
        <p:spPr>
          <a:xfrm>
            <a:off x="609600" y="2328850"/>
            <a:ext cx="3886200" cy="2419360"/>
          </a:xfrm>
        </p:spPr>
        <p:style>
          <a:lnRef idx="2">
            <a:schemeClr val="accent2"/>
          </a:lnRef>
          <a:fillRef idx="1">
            <a:schemeClr val="lt1"/>
          </a:fillRef>
          <a:effectRef idx="0">
            <a:schemeClr val="accent2"/>
          </a:effectRef>
          <a:fontRef idx="minor">
            <a:schemeClr val="dk1"/>
          </a:fontRef>
        </p:style>
        <p:txBody>
          <a:bodyPr/>
          <a:lstStyle/>
          <a:p>
            <a:pPr marL="0" indent="0">
              <a:buNone/>
            </a:pPr>
            <a:r>
              <a:rPr lang="ru-RU" dirty="0" smtClean="0"/>
              <a:t>П</a:t>
            </a:r>
            <a:r>
              <a:rPr lang="ru-RU" dirty="0" smtClean="0"/>
              <a:t>равила </a:t>
            </a:r>
            <a:r>
              <a:rPr lang="ru-RU" dirty="0" smtClean="0"/>
              <a:t>поведения людей в обществе, </a:t>
            </a:r>
            <a:r>
              <a:rPr lang="ru-RU" dirty="0" smtClean="0"/>
              <a:t>представления </a:t>
            </a:r>
            <a:r>
              <a:rPr lang="ru-RU" dirty="0" smtClean="0"/>
              <a:t>данного </a:t>
            </a:r>
            <a:r>
              <a:rPr lang="ru-RU" dirty="0" smtClean="0"/>
              <a:t>общества </a:t>
            </a:r>
            <a:r>
              <a:rPr lang="ru-RU" dirty="0" smtClean="0"/>
              <a:t>о приличном </a:t>
            </a:r>
            <a:r>
              <a:rPr lang="ru-RU" dirty="0" smtClean="0"/>
              <a:t>поведении.</a:t>
            </a:r>
            <a:endParaRPr lang="ru-RU" dirty="0"/>
          </a:p>
        </p:txBody>
      </p:sp>
      <p:sp>
        <p:nvSpPr>
          <p:cNvPr id="4" name="Content Placeholder 3"/>
          <p:cNvSpPr>
            <a:spLocks noGrp="1"/>
          </p:cNvSpPr>
          <p:nvPr>
            <p:ph sz="quarter" idx="4"/>
          </p:nvPr>
        </p:nvSpPr>
        <p:spPr>
          <a:xfrm>
            <a:off x="4800600" y="2328850"/>
            <a:ext cx="3886200" cy="2419360"/>
          </a:xfrm>
        </p:spPr>
        <p:style>
          <a:lnRef idx="2">
            <a:schemeClr val="accent4"/>
          </a:lnRef>
          <a:fillRef idx="1">
            <a:schemeClr val="lt1"/>
          </a:fillRef>
          <a:effectRef idx="0">
            <a:schemeClr val="accent4"/>
          </a:effectRef>
          <a:fontRef idx="minor">
            <a:schemeClr val="dk1"/>
          </a:fontRef>
        </p:style>
        <p:txBody>
          <a:bodyPr/>
          <a:lstStyle/>
          <a:p>
            <a:pPr marL="0" indent="0">
              <a:buNone/>
            </a:pPr>
            <a:r>
              <a:rPr lang="ru-RU" dirty="0" smtClean="0"/>
              <a:t>С</a:t>
            </a:r>
            <a:r>
              <a:rPr lang="ru-RU" dirty="0" smtClean="0"/>
              <a:t>овокупность </a:t>
            </a:r>
            <a:r>
              <a:rPr lang="ru-RU" dirty="0" smtClean="0"/>
              <a:t>норм поведения и повседневные правила </a:t>
            </a:r>
            <a:r>
              <a:rPr lang="ru-RU" dirty="0" smtClean="0"/>
              <a:t>общения.</a:t>
            </a:r>
            <a:endParaRPr lang="ru-RU" dirty="0"/>
          </a:p>
        </p:txBody>
      </p:sp>
      <p:sp>
        <p:nvSpPr>
          <p:cNvPr id="5" name="Text Placeholder 4"/>
          <p:cNvSpPr>
            <a:spLocks noGrp="1"/>
          </p:cNvSpPr>
          <p:nvPr>
            <p:ph type="body" sz="quarter" idx="1"/>
          </p:nvPr>
        </p:nvSpPr>
        <p:spPr>
          <a:xfrm>
            <a:off x="609600" y="1643050"/>
            <a:ext cx="3886200" cy="640080"/>
          </a:xfrm>
        </p:spPr>
        <p:txBody>
          <a:bodyPr/>
          <a:lstStyle/>
          <a:p>
            <a:r>
              <a:rPr lang="ru-RU" dirty="0" smtClean="0"/>
              <a:t>ЭТИКЕТ	</a:t>
            </a:r>
            <a:endParaRPr lang="ru-RU" dirty="0"/>
          </a:p>
        </p:txBody>
      </p:sp>
      <p:sp>
        <p:nvSpPr>
          <p:cNvPr id="6" name="Text Placeholder 5"/>
          <p:cNvSpPr>
            <a:spLocks noGrp="1"/>
          </p:cNvSpPr>
          <p:nvPr>
            <p:ph type="body" sz="quarter" idx="3"/>
          </p:nvPr>
        </p:nvSpPr>
        <p:spPr>
          <a:xfrm>
            <a:off x="4800600" y="1643050"/>
            <a:ext cx="3886200" cy="640080"/>
          </a:xfrm>
        </p:spPr>
        <p:txBody>
          <a:bodyPr/>
          <a:lstStyle/>
          <a:p>
            <a:r>
              <a:rPr lang="ru-RU" dirty="0" smtClean="0"/>
              <a:t>КУЛЬТУРА ПОВЕДЕНИЯ</a:t>
            </a:r>
            <a:endParaRPr lang="ru-RU" dirty="0"/>
          </a:p>
        </p:txBody>
      </p:sp>
      <p:sp>
        <p:nvSpPr>
          <p:cNvPr id="8" name="Content Placeholder 3"/>
          <p:cNvSpPr txBox="1">
            <a:spLocks/>
          </p:cNvSpPr>
          <p:nvPr/>
        </p:nvSpPr>
        <p:spPr>
          <a:xfrm>
            <a:off x="428596" y="4929198"/>
            <a:ext cx="8429684" cy="1581160"/>
          </a:xfrm>
          <a:prstGeom prst="rect">
            <a:avLst/>
          </a:prstGeom>
        </p:spPr>
        <p:style>
          <a:lnRef idx="1">
            <a:schemeClr val="accent3"/>
          </a:lnRef>
          <a:fillRef idx="2">
            <a:schemeClr val="accent3"/>
          </a:fillRef>
          <a:effectRef idx="1">
            <a:schemeClr val="accent3"/>
          </a:effectRef>
          <a:fontRef idx="minor">
            <a:schemeClr val="dk1"/>
          </a:fontRef>
        </p:style>
        <p:txBody>
          <a:bodyPr vert="horz">
            <a:noAutofit/>
          </a:bodyPr>
          <a:lstStyle/>
          <a:p>
            <a:pPr lvl="0">
              <a:spcBef>
                <a:spcPts val="700"/>
              </a:spcBef>
              <a:buClr>
                <a:schemeClr val="accent2"/>
              </a:buClr>
              <a:buSzPct val="60000"/>
            </a:pPr>
            <a:r>
              <a:rPr lang="ru-RU" sz="2700" dirty="0" smtClean="0"/>
              <a:t>Несомненно, этикет и высокая культура поведения начинаются с </a:t>
            </a:r>
            <a:r>
              <a:rPr lang="ru-RU" sz="2700" dirty="0" smtClean="0">
                <a:solidFill>
                  <a:srgbClr val="C00000"/>
                </a:solidFill>
              </a:rPr>
              <a:t>умения приветствовать</a:t>
            </a:r>
            <a:r>
              <a:rPr lang="ru-RU" sz="2700" dirty="0" smtClean="0"/>
              <a:t> собеседника, демонстрировать миролюбие и готовность к общению. </a:t>
            </a: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РОССИЯ</a:t>
            </a:r>
            <a:endParaRPr lang="ru-RU" dirty="0"/>
          </a:p>
        </p:txBody>
      </p:sp>
      <p:sp>
        <p:nvSpPr>
          <p:cNvPr id="3" name="Content Placeholder 2"/>
          <p:cNvSpPr>
            <a:spLocks noGrp="1"/>
          </p:cNvSpPr>
          <p:nvPr>
            <p:ph sz="quarter" idx="1"/>
          </p:nvPr>
        </p:nvSpPr>
        <p:spPr>
          <a:xfrm>
            <a:off x="571472" y="1643050"/>
            <a:ext cx="5857916" cy="5000660"/>
          </a:xfrm>
        </p:spPr>
        <p:txBody>
          <a:bodyPr>
            <a:noAutofit/>
          </a:bodyPr>
          <a:lstStyle/>
          <a:p>
            <a:pPr marL="0" indent="0">
              <a:buNone/>
            </a:pPr>
            <a:r>
              <a:rPr lang="ru-RU" sz="2200" dirty="0" smtClean="0"/>
              <a:t>Русский человек использует речевое приветствие </a:t>
            </a:r>
            <a:r>
              <a:rPr lang="ru-RU" sz="2200" b="1" dirty="0" smtClean="0"/>
              <a:t>«Здравствуйте»</a:t>
            </a:r>
            <a:r>
              <a:rPr lang="ru-RU" sz="2200" dirty="0" smtClean="0"/>
              <a:t>, которое сформировалось из повелительных оборотов, например, «Повелеваю тебе здравствовати», «Здравия тебе желаю». С конца 17 века в Росии стали появляться выражения «Доброе утро», «Добрый день», «Добрый вечер», но и им предшествовало русское выражение «Доброго здоровья». Этим добрым пожеланием русские отличаются от многих европейцев, у которых смысл приветствия заключается в пожелании радости, счастья и добра. Русский человек </a:t>
            </a:r>
            <a:r>
              <a:rPr lang="ru-RU" sz="2200" dirty="0" smtClean="0"/>
              <a:t>всё </a:t>
            </a:r>
            <a:r>
              <a:rPr lang="ru-RU" sz="2200" dirty="0" smtClean="0"/>
              <a:t>это видит в </a:t>
            </a:r>
            <a:r>
              <a:rPr lang="ru-RU" sz="2200" b="1" dirty="0" smtClean="0"/>
              <a:t>здоровье</a:t>
            </a:r>
            <a:r>
              <a:rPr lang="ru-RU" sz="2200" dirty="0" smtClean="0"/>
              <a:t>.</a:t>
            </a:r>
            <a:endParaRPr lang="ru-RU" sz="2200" dirty="0"/>
          </a:p>
        </p:txBody>
      </p:sp>
      <p:pic>
        <p:nvPicPr>
          <p:cNvPr id="1028" name="Picture 4" descr="http://todiscoverrussia.com/wp-content/uploads/2014/05/Russian-Karavai.jpg"/>
          <p:cNvPicPr>
            <a:picLocks noChangeAspect="1" noChangeArrowheads="1"/>
          </p:cNvPicPr>
          <p:nvPr/>
        </p:nvPicPr>
        <p:blipFill>
          <a:blip r:embed="rId2" cstate="print"/>
          <a:srcRect l="20659" t="9875" r="15487"/>
          <a:stretch>
            <a:fillRect/>
          </a:stretch>
        </p:blipFill>
        <p:spPr bwMode="auto">
          <a:xfrm>
            <a:off x="6643702" y="1571612"/>
            <a:ext cx="2428892" cy="5143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609600" y="1643050"/>
            <a:ext cx="3886200" cy="2214578"/>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ru-RU" sz="2200" dirty="0" smtClean="0"/>
              <a:t>В Англии молодёжь предпочитает здороваться словами </a:t>
            </a:r>
            <a:r>
              <a:rPr lang="en-US" sz="2200" dirty="0" smtClean="0"/>
              <a:t>Hi </a:t>
            </a:r>
            <a:r>
              <a:rPr lang="ru-RU" sz="2200" dirty="0" smtClean="0"/>
              <a:t>и </a:t>
            </a:r>
            <a:r>
              <a:rPr lang="en-US" sz="2200" dirty="0" smtClean="0"/>
              <a:t>Hello</a:t>
            </a:r>
            <a:r>
              <a:rPr lang="ru-RU" sz="2200" dirty="0" smtClean="0"/>
              <a:t>. Часто используют слова </a:t>
            </a:r>
            <a:r>
              <a:rPr lang="en-US" sz="2200" dirty="0" smtClean="0"/>
              <a:t>Good morning</a:t>
            </a:r>
            <a:r>
              <a:rPr lang="ru-RU" sz="2200" dirty="0" smtClean="0"/>
              <a:t>, </a:t>
            </a:r>
            <a:r>
              <a:rPr lang="en-US" sz="2200" dirty="0" smtClean="0"/>
              <a:t>good afternoon</a:t>
            </a:r>
            <a:r>
              <a:rPr lang="ru-RU" sz="2200" dirty="0" smtClean="0"/>
              <a:t>, </a:t>
            </a:r>
            <a:r>
              <a:rPr lang="en-US" sz="2200" dirty="0" smtClean="0"/>
              <a:t>good evening</a:t>
            </a:r>
            <a:r>
              <a:rPr lang="ru-RU" sz="2200" dirty="0" smtClean="0"/>
              <a:t>.</a:t>
            </a:r>
          </a:p>
        </p:txBody>
      </p:sp>
      <p:sp>
        <p:nvSpPr>
          <p:cNvPr id="4" name="Content Placeholder 3"/>
          <p:cNvSpPr>
            <a:spLocks noGrp="1"/>
          </p:cNvSpPr>
          <p:nvPr>
            <p:ph sz="quarter" idx="4"/>
          </p:nvPr>
        </p:nvSpPr>
        <p:spPr>
          <a:xfrm>
            <a:off x="4800600" y="1643050"/>
            <a:ext cx="3886200" cy="4857784"/>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ru-RU" sz="2200" dirty="0" smtClean="0"/>
              <a:t>Французы любят пожимать руки, целоваться при встрече в неофициальной обстановке, касаясь щеками и отправлять от одного до пяти воздушных поцелуев. </a:t>
            </a:r>
            <a:r>
              <a:rPr lang="ru-RU" sz="2200" dirty="0" smtClean="0"/>
              <a:t>Родственников и близких друзей приветствуют </a:t>
            </a:r>
            <a:r>
              <a:rPr lang="ru-RU" sz="2200" dirty="0" smtClean="0"/>
              <a:t>«</a:t>
            </a:r>
            <a:r>
              <a:rPr lang="ru-RU" sz="2200" b="1" dirty="0" smtClean="0"/>
              <a:t>Salut!</a:t>
            </a:r>
            <a:r>
              <a:rPr lang="ru-RU" sz="2200" dirty="0" smtClean="0"/>
              <a:t>», что значит «Привет!». </a:t>
            </a:r>
            <a:r>
              <a:rPr lang="ru-RU" sz="2200" dirty="0" smtClean="0"/>
              <a:t>Незнакомому </a:t>
            </a:r>
            <a:r>
              <a:rPr lang="ru-RU" sz="2200" dirty="0" smtClean="0"/>
              <a:t>человеку или </a:t>
            </a:r>
            <a:r>
              <a:rPr lang="ru-RU" sz="2200" dirty="0" smtClean="0"/>
              <a:t>человеку</a:t>
            </a:r>
            <a:r>
              <a:rPr lang="ru-RU" sz="2200" dirty="0" smtClean="0"/>
              <a:t>, который старше по возрасту, у французов принято говорить «</a:t>
            </a:r>
            <a:r>
              <a:rPr lang="ru-RU" sz="2200" b="1" dirty="0" smtClean="0"/>
              <a:t>Bonjour</a:t>
            </a:r>
            <a:r>
              <a:rPr lang="ru-RU" sz="2200" dirty="0" smtClean="0"/>
              <a:t>!», что переводится как «Добрый день!» или «Здравствуйте!».</a:t>
            </a:r>
            <a:endParaRPr lang="ru-RU" sz="2200" dirty="0"/>
          </a:p>
        </p:txBody>
      </p:sp>
      <p:sp>
        <p:nvSpPr>
          <p:cNvPr id="5" name="Text Placeholder 4"/>
          <p:cNvSpPr>
            <a:spLocks noGrp="1"/>
          </p:cNvSpPr>
          <p:nvPr>
            <p:ph type="body" sz="quarter" idx="1"/>
          </p:nvPr>
        </p:nvSpPr>
        <p:spPr>
          <a:xfrm>
            <a:off x="609600" y="357166"/>
            <a:ext cx="3886200" cy="640080"/>
          </a:xfrm>
        </p:spPr>
        <p:txBody>
          <a:bodyPr/>
          <a:lstStyle/>
          <a:p>
            <a:r>
              <a:rPr lang="ru-RU" dirty="0" smtClean="0"/>
              <a:t>АНГЛИЯ</a:t>
            </a:r>
            <a:endParaRPr lang="ru-RU" dirty="0"/>
          </a:p>
        </p:txBody>
      </p:sp>
      <p:sp>
        <p:nvSpPr>
          <p:cNvPr id="6" name="Text Placeholder 5"/>
          <p:cNvSpPr>
            <a:spLocks noGrp="1"/>
          </p:cNvSpPr>
          <p:nvPr>
            <p:ph type="body" sz="quarter" idx="3"/>
          </p:nvPr>
        </p:nvSpPr>
        <p:spPr>
          <a:xfrm>
            <a:off x="4800600" y="357166"/>
            <a:ext cx="3886200" cy="640080"/>
          </a:xfrm>
        </p:spPr>
        <p:txBody>
          <a:bodyPr/>
          <a:lstStyle/>
          <a:p>
            <a:r>
              <a:rPr lang="ru-RU" dirty="0" smtClean="0"/>
              <a:t>ФРАНЦИЯ</a:t>
            </a:r>
            <a:endParaRPr lang="ru-RU" dirty="0"/>
          </a:p>
        </p:txBody>
      </p:sp>
      <p:pic>
        <p:nvPicPr>
          <p:cNvPr id="31746" name="Picture 2" descr="http://2.bp.blogspot.com/_7tZwc4FeUyU/TIT1c0jkIUI/AAAAAAAAAWY/M3vBWzgUgQU/s1600/OJ001-085_1-chica.jpg"/>
          <p:cNvPicPr>
            <a:picLocks noChangeAspect="1" noChangeArrowheads="1"/>
          </p:cNvPicPr>
          <p:nvPr/>
        </p:nvPicPr>
        <p:blipFill>
          <a:blip r:embed="rId2" cstate="print"/>
          <a:srcRect t="33416" b="25216"/>
          <a:stretch>
            <a:fillRect/>
          </a:stretch>
        </p:blipFill>
        <p:spPr bwMode="auto">
          <a:xfrm>
            <a:off x="586299" y="4071942"/>
            <a:ext cx="3914263" cy="24288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609600" y="1643050"/>
            <a:ext cx="3886200" cy="4376750"/>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nSpc>
                <a:spcPct val="120000"/>
              </a:lnSpc>
              <a:buNone/>
            </a:pPr>
            <a:r>
              <a:rPr lang="ru-RU" dirty="0" smtClean="0"/>
              <a:t>При встрече и при расставании итальянцы чаще всего говорят друг другу «</a:t>
            </a:r>
            <a:r>
              <a:rPr lang="ru-RU" b="1" dirty="0" smtClean="0"/>
              <a:t>Чао</a:t>
            </a:r>
            <a:r>
              <a:rPr lang="ru-RU" dirty="0" smtClean="0"/>
              <a:t>!» – «Привет!». В более официальных моментах или при встречах со старшими людьми обычно говорят «Добрый день!» – «</a:t>
            </a:r>
            <a:r>
              <a:rPr lang="ru-RU" b="1" dirty="0" smtClean="0"/>
              <a:t>Буонджорно</a:t>
            </a:r>
            <a:r>
              <a:rPr lang="ru-RU" dirty="0" smtClean="0"/>
              <a:t>!». Общепринятое вежливое приветствие – «</a:t>
            </a:r>
            <a:r>
              <a:rPr lang="ru-RU" b="1" dirty="0" smtClean="0"/>
              <a:t>Сальве</a:t>
            </a:r>
            <a:r>
              <a:rPr lang="ru-RU" dirty="0" smtClean="0"/>
              <a:t>», его используют в любое время суток. Итальянцы много жестикулируют, приветствия обязательно сопровождаются рукопожатиями, а часто объятиями и поцелуями.</a:t>
            </a:r>
            <a:endParaRPr lang="ru-RU" dirty="0"/>
          </a:p>
        </p:txBody>
      </p:sp>
      <p:sp>
        <p:nvSpPr>
          <p:cNvPr id="4" name="Content Placeholder 3"/>
          <p:cNvSpPr>
            <a:spLocks noGrp="1"/>
          </p:cNvSpPr>
          <p:nvPr>
            <p:ph sz="quarter" idx="4"/>
          </p:nvPr>
        </p:nvSpPr>
        <p:spPr>
          <a:xfrm>
            <a:off x="4800600" y="1643050"/>
            <a:ext cx="3886200" cy="2000264"/>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ru-RU" sz="2000" dirty="0" smtClean="0"/>
              <a:t>В Турции чаще говорят «</a:t>
            </a:r>
            <a:r>
              <a:rPr lang="ru-RU" sz="2000" b="1" dirty="0" smtClean="0"/>
              <a:t>Мярхаба</a:t>
            </a:r>
            <a:r>
              <a:rPr lang="ru-RU" sz="2000" dirty="0" smtClean="0"/>
              <a:t>» («Здравствуйте»), но в последнее время также употребляется сокращённый вариант восточного приветствия: «</a:t>
            </a:r>
            <a:r>
              <a:rPr lang="ru-RU" sz="2000" b="1" dirty="0" smtClean="0"/>
              <a:t>Салям</a:t>
            </a:r>
            <a:r>
              <a:rPr lang="ru-RU" sz="2000" dirty="0" smtClean="0"/>
              <a:t>».</a:t>
            </a:r>
            <a:endParaRPr lang="ru-RU" sz="2000" dirty="0"/>
          </a:p>
        </p:txBody>
      </p:sp>
      <p:sp>
        <p:nvSpPr>
          <p:cNvPr id="5" name="Text Placeholder 4"/>
          <p:cNvSpPr>
            <a:spLocks noGrp="1"/>
          </p:cNvSpPr>
          <p:nvPr>
            <p:ph type="body" sz="quarter" idx="1"/>
          </p:nvPr>
        </p:nvSpPr>
        <p:spPr>
          <a:xfrm>
            <a:off x="609600" y="357166"/>
            <a:ext cx="3886200" cy="640080"/>
          </a:xfrm>
        </p:spPr>
        <p:txBody>
          <a:bodyPr/>
          <a:lstStyle/>
          <a:p>
            <a:r>
              <a:rPr lang="ru-RU" dirty="0" smtClean="0"/>
              <a:t>ИТАЛИЯ	</a:t>
            </a:r>
            <a:endParaRPr lang="ru-RU" dirty="0"/>
          </a:p>
        </p:txBody>
      </p:sp>
      <p:sp>
        <p:nvSpPr>
          <p:cNvPr id="6" name="Text Placeholder 5"/>
          <p:cNvSpPr>
            <a:spLocks noGrp="1"/>
          </p:cNvSpPr>
          <p:nvPr>
            <p:ph type="body" sz="quarter" idx="3"/>
          </p:nvPr>
        </p:nvSpPr>
        <p:spPr>
          <a:xfrm>
            <a:off x="4800600" y="357166"/>
            <a:ext cx="3886200" cy="640080"/>
          </a:xfrm>
        </p:spPr>
        <p:txBody>
          <a:bodyPr/>
          <a:lstStyle/>
          <a:p>
            <a:r>
              <a:rPr lang="ru-RU" dirty="0" smtClean="0"/>
              <a:t>ТУРЦИЯ</a:t>
            </a:r>
            <a:endParaRPr lang="ru-RU" dirty="0"/>
          </a:p>
        </p:txBody>
      </p:sp>
      <p:pic>
        <p:nvPicPr>
          <p:cNvPr id="33794" name="Picture 2" descr="http://italy4.me/wp-content/uploads/2014/02/poceluy_pri_vstreche.jpg"/>
          <p:cNvPicPr>
            <a:picLocks noChangeAspect="1" noChangeArrowheads="1"/>
          </p:cNvPicPr>
          <p:nvPr/>
        </p:nvPicPr>
        <p:blipFill>
          <a:blip r:embed="rId2" cstate="print"/>
          <a:srcRect r="31250" b="30232"/>
          <a:stretch>
            <a:fillRect/>
          </a:stretch>
        </p:blipFill>
        <p:spPr bwMode="auto">
          <a:xfrm>
            <a:off x="4786314" y="3786190"/>
            <a:ext cx="3929090" cy="22860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609600" y="1643050"/>
            <a:ext cx="3886200" cy="2500330"/>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ru-RU" sz="2200" dirty="0" smtClean="0"/>
              <a:t>В Китае здороваются, кланяясь друг другу с вытянутыми вдоль тела руками, или обмениваются странными для европейца вопросами: «</a:t>
            </a:r>
            <a:r>
              <a:rPr lang="ru-RU" sz="2200" b="1" dirty="0" smtClean="0"/>
              <a:t>Поели ли вы сегодня риса?</a:t>
            </a:r>
            <a:r>
              <a:rPr lang="ru-RU" sz="2200" dirty="0" smtClean="0"/>
              <a:t>». </a:t>
            </a:r>
            <a:r>
              <a:rPr lang="ru-RU" sz="2200" dirty="0" smtClean="0"/>
              <a:t>В </a:t>
            </a:r>
            <a:r>
              <a:rPr lang="ru-RU" sz="2200" dirty="0" smtClean="0"/>
              <a:t>ответ: «</a:t>
            </a:r>
            <a:r>
              <a:rPr lang="ru-RU" sz="2200" b="1" dirty="0" smtClean="0"/>
              <a:t>Да, спасибо, а вы</a:t>
            </a:r>
            <a:r>
              <a:rPr lang="ru-RU" sz="2200" b="1" dirty="0" smtClean="0"/>
              <a:t>?</a:t>
            </a:r>
            <a:r>
              <a:rPr lang="ru-RU" sz="2200" dirty="0" smtClean="0"/>
              <a:t>».</a:t>
            </a:r>
            <a:endParaRPr lang="ru-RU" sz="2200" dirty="0"/>
          </a:p>
        </p:txBody>
      </p:sp>
      <p:sp>
        <p:nvSpPr>
          <p:cNvPr id="4" name="Content Placeholder 3"/>
          <p:cNvSpPr>
            <a:spLocks noGrp="1"/>
          </p:cNvSpPr>
          <p:nvPr>
            <p:ph sz="quarter" idx="4"/>
          </p:nvPr>
        </p:nvSpPr>
        <p:spPr>
          <a:xfrm>
            <a:off x="4800600" y="1643050"/>
            <a:ext cx="3886200" cy="5000660"/>
          </a:xfrm>
        </p:spPr>
        <p:style>
          <a:lnRef idx="2">
            <a:schemeClr val="accent4"/>
          </a:lnRef>
          <a:fillRef idx="1">
            <a:schemeClr val="lt1"/>
          </a:fillRef>
          <a:effectRef idx="0">
            <a:schemeClr val="accent4"/>
          </a:effectRef>
          <a:fontRef idx="minor">
            <a:schemeClr val="dk1"/>
          </a:fontRef>
        </p:style>
        <p:txBody>
          <a:bodyPr>
            <a:normAutofit/>
          </a:bodyPr>
          <a:lstStyle/>
          <a:p>
            <a:pPr marL="0" indent="0">
              <a:lnSpc>
                <a:spcPct val="110000"/>
              </a:lnSpc>
              <a:buNone/>
            </a:pPr>
            <a:r>
              <a:rPr lang="ru-RU" sz="2200" dirty="0" smtClean="0"/>
              <a:t>Знаменитое индийское приветствие состоит в том, чтобы при встрече сложить руки на груди в </a:t>
            </a:r>
            <a:r>
              <a:rPr lang="ru-RU" sz="2200" b="1" dirty="0" smtClean="0"/>
              <a:t>«анджали»</a:t>
            </a:r>
            <a:r>
              <a:rPr lang="ru-RU" sz="2200" dirty="0" smtClean="0"/>
              <a:t>: прижимают ладони друг к другу в положении пальцами вверх, таким образом, чтоб их кончики поднялись до уровня бровей. Также обязателен легкий поклон. Слово «</a:t>
            </a:r>
            <a:r>
              <a:rPr lang="en-US" sz="2200" b="1" dirty="0" smtClean="0"/>
              <a:t>N</a:t>
            </a:r>
            <a:r>
              <a:rPr lang="ru-RU" sz="2200" b="1" dirty="0" smtClean="0"/>
              <a:t>amaste</a:t>
            </a:r>
            <a:r>
              <a:rPr lang="ru-RU" sz="2200" dirty="0" smtClean="0"/>
              <a:t>» происходит из древнего санскрита и означает «</a:t>
            </a:r>
            <a:r>
              <a:rPr lang="ru-RU" sz="2200" b="1" dirty="0" smtClean="0"/>
              <a:t>Я кланяюсь тебе</a:t>
            </a:r>
            <a:r>
              <a:rPr lang="ru-RU" sz="2200" dirty="0" smtClean="0"/>
              <a:t>».</a:t>
            </a:r>
            <a:endParaRPr lang="ru-RU" sz="2200" dirty="0"/>
          </a:p>
        </p:txBody>
      </p:sp>
      <p:sp>
        <p:nvSpPr>
          <p:cNvPr id="5" name="Text Placeholder 4"/>
          <p:cNvSpPr>
            <a:spLocks noGrp="1"/>
          </p:cNvSpPr>
          <p:nvPr>
            <p:ph type="body" sz="quarter" idx="1"/>
          </p:nvPr>
        </p:nvSpPr>
        <p:spPr>
          <a:xfrm>
            <a:off x="609600" y="357166"/>
            <a:ext cx="3886200" cy="640080"/>
          </a:xfrm>
        </p:spPr>
        <p:txBody>
          <a:bodyPr/>
          <a:lstStyle/>
          <a:p>
            <a:r>
              <a:rPr lang="ru-RU" dirty="0" smtClean="0"/>
              <a:t>КИТАЙ</a:t>
            </a:r>
            <a:endParaRPr lang="ru-RU" dirty="0"/>
          </a:p>
        </p:txBody>
      </p:sp>
      <p:sp>
        <p:nvSpPr>
          <p:cNvPr id="6" name="Text Placeholder 5"/>
          <p:cNvSpPr>
            <a:spLocks noGrp="1"/>
          </p:cNvSpPr>
          <p:nvPr>
            <p:ph type="body" sz="quarter" idx="3"/>
          </p:nvPr>
        </p:nvSpPr>
        <p:spPr>
          <a:xfrm>
            <a:off x="4800600" y="357166"/>
            <a:ext cx="3886200" cy="640080"/>
          </a:xfrm>
        </p:spPr>
        <p:txBody>
          <a:bodyPr/>
          <a:lstStyle/>
          <a:p>
            <a:r>
              <a:rPr lang="ru-RU" dirty="0" smtClean="0"/>
              <a:t>ИНДИЯ</a:t>
            </a:r>
            <a:endParaRPr lang="ru-RU" dirty="0"/>
          </a:p>
        </p:txBody>
      </p:sp>
      <p:pic>
        <p:nvPicPr>
          <p:cNvPr id="7" name="Picture Placeholder 4" descr="20cb9252019d7b19f9718848c7b22a8a.jpg"/>
          <p:cNvPicPr>
            <a:picLocks noChangeAspect="1"/>
          </p:cNvPicPr>
          <p:nvPr/>
        </p:nvPicPr>
        <p:blipFill>
          <a:blip r:embed="rId2" cstate="print"/>
          <a:srcRect t="9988" b="9988"/>
          <a:stretch>
            <a:fillRect/>
          </a:stretch>
        </p:blipFill>
        <p:spPr>
          <a:xfrm>
            <a:off x="607577" y="4286257"/>
            <a:ext cx="3912840" cy="2357454"/>
          </a:xfrm>
          <a:prstGeom prst="rect">
            <a:avLst/>
          </a:prstGeom>
          <a:solidFill>
            <a:schemeClr val="accent2"/>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609600" y="1643050"/>
            <a:ext cx="3886200" cy="428628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ru-RU" sz="2200" dirty="0" smtClean="0"/>
              <a:t>У японцев приветствие — целый ритуал. Жители страны восходящего солнца кланяются друг другу. Более того, в </a:t>
            </a:r>
            <a:r>
              <a:rPr lang="ru-RU" sz="2200" b="1" dirty="0" smtClean="0"/>
              <a:t>Японии</a:t>
            </a:r>
            <a:r>
              <a:rPr lang="ru-RU" sz="2200" dirty="0" smtClean="0"/>
              <a:t> есть три разновидности поклонов: «сэкэрэй» — самый низкий поклон, используется для самых почётных гостей; средний — под наклоном 30°; лёгкий — под наклоном 15°, в знак дружеского приветствия.</a:t>
            </a:r>
            <a:endParaRPr lang="ru-RU" sz="2200" dirty="0"/>
          </a:p>
        </p:txBody>
      </p:sp>
      <p:sp>
        <p:nvSpPr>
          <p:cNvPr id="4" name="Content Placeholder 3"/>
          <p:cNvSpPr>
            <a:spLocks noGrp="1"/>
          </p:cNvSpPr>
          <p:nvPr>
            <p:ph sz="quarter" idx="4"/>
          </p:nvPr>
        </p:nvSpPr>
        <p:spPr>
          <a:xfrm>
            <a:off x="4800600" y="1643050"/>
            <a:ext cx="3886200" cy="2143140"/>
          </a:xfrm>
        </p:spPr>
        <p:style>
          <a:lnRef idx="2">
            <a:schemeClr val="accent4"/>
          </a:lnRef>
          <a:fillRef idx="1">
            <a:schemeClr val="lt1"/>
          </a:fillRef>
          <a:effectRef idx="0">
            <a:schemeClr val="accent4"/>
          </a:effectRef>
          <a:fontRef idx="minor">
            <a:schemeClr val="dk1"/>
          </a:fontRef>
        </p:style>
        <p:txBody>
          <a:bodyPr/>
          <a:lstStyle/>
          <a:p>
            <a:pPr marL="0" indent="0">
              <a:buNone/>
            </a:pPr>
            <a:r>
              <a:rPr lang="ru-RU" sz="2200" dirty="0" smtClean="0"/>
              <a:t>Очень красиво здороваются в </a:t>
            </a:r>
            <a:r>
              <a:rPr lang="ru-RU" sz="2200" b="1" dirty="0" smtClean="0"/>
              <a:t>Тайланде</a:t>
            </a:r>
            <a:r>
              <a:rPr lang="ru-RU" sz="2200" dirty="0" smtClean="0"/>
              <a:t>. Называется такое приветствие «</a:t>
            </a:r>
            <a:r>
              <a:rPr lang="ru-RU" sz="2200" b="1" dirty="0" smtClean="0"/>
              <a:t>вай</a:t>
            </a:r>
            <a:r>
              <a:rPr lang="ru-RU" sz="2200" dirty="0" smtClean="0"/>
              <a:t>» — ладони складывают вместе и подносят к груди или лицу, слегка наклоняясь.</a:t>
            </a:r>
            <a:endParaRPr lang="ru-RU" sz="2200" dirty="0"/>
          </a:p>
        </p:txBody>
      </p:sp>
      <p:sp>
        <p:nvSpPr>
          <p:cNvPr id="5" name="Text Placeholder 4"/>
          <p:cNvSpPr>
            <a:spLocks noGrp="1"/>
          </p:cNvSpPr>
          <p:nvPr>
            <p:ph type="body" sz="quarter" idx="1"/>
          </p:nvPr>
        </p:nvSpPr>
        <p:spPr>
          <a:xfrm>
            <a:off x="609600" y="357166"/>
            <a:ext cx="3886200" cy="640080"/>
          </a:xfrm>
        </p:spPr>
        <p:txBody>
          <a:bodyPr/>
          <a:lstStyle/>
          <a:p>
            <a:r>
              <a:rPr lang="ru-RU" dirty="0" smtClean="0"/>
              <a:t>ЯПОНИЯ</a:t>
            </a:r>
            <a:endParaRPr lang="ru-RU" dirty="0"/>
          </a:p>
        </p:txBody>
      </p:sp>
      <p:sp>
        <p:nvSpPr>
          <p:cNvPr id="6" name="Text Placeholder 5"/>
          <p:cNvSpPr>
            <a:spLocks noGrp="1"/>
          </p:cNvSpPr>
          <p:nvPr>
            <p:ph type="body" sz="quarter" idx="3"/>
          </p:nvPr>
        </p:nvSpPr>
        <p:spPr>
          <a:xfrm>
            <a:off x="4800600" y="357166"/>
            <a:ext cx="3886200" cy="640080"/>
          </a:xfrm>
        </p:spPr>
        <p:txBody>
          <a:bodyPr/>
          <a:lstStyle/>
          <a:p>
            <a:r>
              <a:rPr lang="ru-RU" dirty="0" smtClean="0"/>
              <a:t>ТАЙЛАНД</a:t>
            </a:r>
            <a:endParaRPr lang="ru-RU" dirty="0"/>
          </a:p>
        </p:txBody>
      </p:sp>
      <p:pic>
        <p:nvPicPr>
          <p:cNvPr id="7" name="Picture Placeholder 4" descr="89a024a64b26c10568433562176a5454.jpg"/>
          <p:cNvPicPr>
            <a:picLocks noChangeAspect="1"/>
          </p:cNvPicPr>
          <p:nvPr/>
        </p:nvPicPr>
        <p:blipFill>
          <a:blip r:embed="rId2" cstate="print"/>
          <a:srcRect l="11290" t="4750" b="4750"/>
          <a:stretch>
            <a:fillRect/>
          </a:stretch>
        </p:blipFill>
        <p:spPr>
          <a:xfrm>
            <a:off x="4786314" y="3929066"/>
            <a:ext cx="3929090" cy="2668531"/>
          </a:xfrm>
          <a:prstGeom prst="rect">
            <a:avLst/>
          </a:prstGeom>
          <a:solidFill>
            <a:schemeClr val="accent2"/>
          </a:solid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295</TotalTime>
  <Words>1014</Words>
  <Application>Microsoft Office PowerPoint</Application>
  <PresentationFormat>On-screen Show (4:3)</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Приветствия в  разных странах мира</vt:lpstr>
      <vt:lpstr>Актуальность</vt:lpstr>
      <vt:lpstr>Цель и задачи проекта</vt:lpstr>
      <vt:lpstr>Теоретическое исследование</vt:lpstr>
      <vt:lpstr>РОССИЯ</vt:lpstr>
      <vt:lpstr>Slide 6</vt:lpstr>
      <vt:lpstr>Slide 7</vt:lpstr>
      <vt:lpstr>Slide 8</vt:lpstr>
      <vt:lpstr>Slide 9</vt:lpstr>
      <vt:lpstr>Slide 10</vt:lpstr>
      <vt:lpstr>Практическое исследование</vt:lpstr>
      <vt:lpstr>Вопрос 1: Какие слова вы используете при приветствии чаще всего?</vt:lpstr>
      <vt:lpstr>Вопрос 2: Какие жесты вы используете при приветствии чаще всего?</vt:lpstr>
      <vt:lpstr>Вопрос 3: Как часто Вы приветствуете своих соседей по подъезду?</vt:lpstr>
      <vt:lpstr>Выводы</vt:lpstr>
      <vt:lpstr>Проект может быть использован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Приветствия в  разных странах мира</dc:title>
  <dc:creator>ZOBR</dc:creator>
  <cp:lastModifiedBy>ZOBR</cp:lastModifiedBy>
  <cp:revision>64</cp:revision>
  <dcterms:created xsi:type="dcterms:W3CDTF">2016-12-22T20:29:22Z</dcterms:created>
  <dcterms:modified xsi:type="dcterms:W3CDTF">2017-01-24T20:08:48Z</dcterms:modified>
</cp:coreProperties>
</file>